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91816" y="215312"/>
            <a:ext cx="5160367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47655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47655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47655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47655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084" y="339323"/>
            <a:ext cx="4171856" cy="106799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7338" y="4554957"/>
            <a:ext cx="612794" cy="48257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08743" y="3562350"/>
            <a:ext cx="503097" cy="81438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781248"/>
            <a:ext cx="675044" cy="22282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107810"/>
            <a:ext cx="675044" cy="2227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7755" y="229019"/>
            <a:ext cx="2444731" cy="62585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993" y="215312"/>
            <a:ext cx="8518013" cy="594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47655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96887" y="2489487"/>
            <a:ext cx="3789045" cy="123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5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6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14.png"/><Relationship Id="rId4" Type="http://schemas.openxmlformats.org/officeDocument/2006/relationships/image" Target="../media/image28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9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14.png"/><Relationship Id="rId7" Type="http://schemas.openxmlformats.org/officeDocument/2006/relationships/hyperlink" Target="mailto:ronniel.albuquerque@hc.fm.usp.br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7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10.png"/><Relationship Id="rId4" Type="http://schemas.openxmlformats.org/officeDocument/2006/relationships/image" Target="../media/image2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5730" y="2202988"/>
            <a:ext cx="6572884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1945" marR="5080" indent="-309880">
              <a:lnSpc>
                <a:spcPct val="100000"/>
              </a:lnSpc>
              <a:spcBef>
                <a:spcPts val="100"/>
              </a:spcBef>
            </a:pPr>
            <a:r>
              <a:rPr dirty="0" sz="2400" spc="-30" b="1">
                <a:solidFill>
                  <a:srgbClr val="23755A"/>
                </a:solidFill>
                <a:latin typeface="Calibri"/>
                <a:cs typeface="Calibri"/>
              </a:rPr>
              <a:t>OCCULT</a:t>
            </a:r>
            <a:r>
              <a:rPr dirty="0" sz="2400" spc="-75" b="1">
                <a:solidFill>
                  <a:srgbClr val="23755A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23755A"/>
                </a:solidFill>
                <a:latin typeface="Calibri"/>
                <a:cs typeface="Calibri"/>
              </a:rPr>
              <a:t>OVARIAN</a:t>
            </a:r>
            <a:r>
              <a:rPr dirty="0" sz="2400" spc="-75" b="1">
                <a:solidFill>
                  <a:srgbClr val="23755A"/>
                </a:solidFill>
                <a:latin typeface="Calibri"/>
                <a:cs typeface="Calibri"/>
              </a:rPr>
              <a:t> </a:t>
            </a:r>
            <a:r>
              <a:rPr dirty="0" sz="2400" spc="-50" b="1">
                <a:solidFill>
                  <a:srgbClr val="23755A"/>
                </a:solidFill>
                <a:latin typeface="Calibri"/>
                <a:cs typeface="Calibri"/>
              </a:rPr>
              <a:t>METASTASES</a:t>
            </a:r>
            <a:r>
              <a:rPr dirty="0" sz="2400" spc="-75" b="1">
                <a:solidFill>
                  <a:srgbClr val="23755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3755A"/>
                </a:solidFill>
                <a:latin typeface="Calibri"/>
                <a:cs typeface="Calibri"/>
              </a:rPr>
              <a:t>OF</a:t>
            </a:r>
            <a:r>
              <a:rPr dirty="0" sz="2400" spc="-75" b="1">
                <a:solidFill>
                  <a:srgbClr val="23755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3755A"/>
                </a:solidFill>
                <a:latin typeface="Calibri"/>
                <a:cs typeface="Calibri"/>
              </a:rPr>
              <a:t>BREAST</a:t>
            </a:r>
            <a:r>
              <a:rPr dirty="0" sz="2400" spc="-75" b="1">
                <a:solidFill>
                  <a:srgbClr val="23755A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3755A"/>
                </a:solidFill>
                <a:latin typeface="Calibri"/>
                <a:cs typeface="Calibri"/>
              </a:rPr>
              <a:t>CANCER: </a:t>
            </a:r>
            <a:r>
              <a:rPr dirty="0" sz="2400" b="1">
                <a:solidFill>
                  <a:srgbClr val="23755A"/>
                </a:solidFill>
                <a:latin typeface="Calibri"/>
                <a:cs typeface="Calibri"/>
              </a:rPr>
              <a:t>14</a:t>
            </a:r>
            <a:r>
              <a:rPr dirty="0" sz="2400" spc="-40" b="1">
                <a:solidFill>
                  <a:srgbClr val="23755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3755A"/>
                </a:solidFill>
                <a:latin typeface="Calibri"/>
                <a:cs typeface="Calibri"/>
              </a:rPr>
              <a:t>YEARS</a:t>
            </a:r>
            <a:r>
              <a:rPr dirty="0" sz="2400" spc="-35" b="1">
                <a:solidFill>
                  <a:srgbClr val="23755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3755A"/>
                </a:solidFill>
                <a:latin typeface="Calibri"/>
                <a:cs typeface="Calibri"/>
              </a:rPr>
              <a:t>OF</a:t>
            </a:r>
            <a:r>
              <a:rPr dirty="0" sz="2400" spc="-35" b="1">
                <a:solidFill>
                  <a:srgbClr val="23755A"/>
                </a:solidFill>
                <a:latin typeface="Calibri"/>
                <a:cs typeface="Calibri"/>
              </a:rPr>
              <a:t> FOLLOW-</a:t>
            </a:r>
            <a:r>
              <a:rPr dirty="0" sz="2400" b="1">
                <a:solidFill>
                  <a:srgbClr val="23755A"/>
                </a:solidFill>
                <a:latin typeface="Calibri"/>
                <a:cs typeface="Calibri"/>
              </a:rPr>
              <a:t>UP</a:t>
            </a:r>
            <a:r>
              <a:rPr dirty="0" sz="2400" spc="-35" b="1">
                <a:solidFill>
                  <a:srgbClr val="23755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3755A"/>
                </a:solidFill>
                <a:latin typeface="Calibri"/>
                <a:cs typeface="Calibri"/>
              </a:rPr>
              <a:t>IN</a:t>
            </a:r>
            <a:r>
              <a:rPr dirty="0" sz="2400" spc="-35" b="1">
                <a:solidFill>
                  <a:srgbClr val="23755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3755A"/>
                </a:solidFill>
                <a:latin typeface="Calibri"/>
                <a:cs typeface="Calibri"/>
              </a:rPr>
              <a:t>A</a:t>
            </a:r>
            <a:r>
              <a:rPr dirty="0" sz="2400" spc="-35" b="1">
                <a:solidFill>
                  <a:srgbClr val="23755A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3755A"/>
                </a:solidFill>
                <a:latin typeface="Calibri"/>
                <a:cs typeface="Calibri"/>
              </a:rPr>
              <a:t>CANCER</a:t>
            </a:r>
            <a:r>
              <a:rPr dirty="0" sz="2400" spc="-40" b="1">
                <a:solidFill>
                  <a:srgbClr val="23755A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3755A"/>
                </a:solidFill>
                <a:latin typeface="Calibri"/>
                <a:cs typeface="Calibri"/>
              </a:rPr>
              <a:t>CENTER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52475" y="3724935"/>
            <a:ext cx="5289550" cy="739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65"/>
              </a:lnSpc>
              <a:spcBef>
                <a:spcPts val="100"/>
              </a:spcBef>
            </a:pPr>
            <a:r>
              <a:rPr dirty="0" sz="1800" b="1">
                <a:solidFill>
                  <a:srgbClr val="4E5447"/>
                </a:solidFill>
                <a:latin typeface="Calibri"/>
                <a:cs typeface="Calibri"/>
              </a:rPr>
              <a:t>Author:</a:t>
            </a:r>
            <a:r>
              <a:rPr dirty="0" sz="1800" spc="-65" b="1">
                <a:solidFill>
                  <a:srgbClr val="4E544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E5447"/>
                </a:solidFill>
                <a:latin typeface="Calibri"/>
                <a:cs typeface="Calibri"/>
              </a:rPr>
              <a:t>Ronniel</a:t>
            </a:r>
            <a:r>
              <a:rPr dirty="0" sz="1800" spc="-60" b="1">
                <a:solidFill>
                  <a:srgbClr val="4E544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E5447"/>
                </a:solidFill>
                <a:latin typeface="Calibri"/>
                <a:cs typeface="Calibri"/>
              </a:rPr>
              <a:t>Morais</a:t>
            </a:r>
            <a:r>
              <a:rPr dirty="0" sz="1800" spc="-60" b="1">
                <a:solidFill>
                  <a:srgbClr val="4E544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E5447"/>
                </a:solidFill>
                <a:latin typeface="Calibri"/>
                <a:cs typeface="Calibri"/>
              </a:rPr>
              <a:t>Albuquerque,</a:t>
            </a:r>
            <a:r>
              <a:rPr dirty="0" sz="1800" spc="-60" b="1">
                <a:solidFill>
                  <a:srgbClr val="4E5447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E5447"/>
                </a:solidFill>
                <a:latin typeface="Calibri"/>
                <a:cs typeface="Calibri"/>
              </a:rPr>
              <a:t>M.D.,</a:t>
            </a:r>
            <a:r>
              <a:rPr dirty="0" sz="1800" spc="-60" b="1">
                <a:solidFill>
                  <a:srgbClr val="4E5447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4E5447"/>
                </a:solidFill>
                <a:latin typeface="Calibri"/>
                <a:cs typeface="Calibri"/>
              </a:rPr>
              <a:t>PGY3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1730"/>
              </a:lnSpc>
              <a:spcBef>
                <a:spcPts val="120"/>
              </a:spcBef>
            </a:pPr>
            <a:r>
              <a:rPr dirty="0" sz="1600" spc="-20">
                <a:solidFill>
                  <a:srgbClr val="4E5447"/>
                </a:solidFill>
                <a:latin typeface="Calibri"/>
                <a:cs typeface="Calibri"/>
              </a:rPr>
              <a:t>Co-</a:t>
            </a:r>
            <a:r>
              <a:rPr dirty="0" sz="1600" spc="-10">
                <a:solidFill>
                  <a:srgbClr val="4E5447"/>
                </a:solidFill>
                <a:latin typeface="Calibri"/>
                <a:cs typeface="Calibri"/>
              </a:rPr>
              <a:t>authors:</a:t>
            </a:r>
            <a:r>
              <a:rPr dirty="0" sz="1600" spc="-40">
                <a:solidFill>
                  <a:srgbClr val="4E544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E5447"/>
                </a:solidFill>
                <a:latin typeface="Calibri"/>
                <a:cs typeface="Calibri"/>
              </a:rPr>
              <a:t>João</a:t>
            </a:r>
            <a:r>
              <a:rPr dirty="0" sz="1600" spc="-40">
                <a:solidFill>
                  <a:srgbClr val="4E5447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E5447"/>
                </a:solidFill>
                <a:latin typeface="Calibri"/>
                <a:cs typeface="Calibri"/>
              </a:rPr>
              <a:t>Pedro</a:t>
            </a:r>
            <a:r>
              <a:rPr dirty="0" sz="1600" spc="-40">
                <a:solidFill>
                  <a:srgbClr val="4E5447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E5447"/>
                </a:solidFill>
                <a:latin typeface="Calibri"/>
                <a:cs typeface="Calibri"/>
              </a:rPr>
              <a:t>Branco</a:t>
            </a:r>
            <a:r>
              <a:rPr dirty="0" sz="1600" spc="-40">
                <a:solidFill>
                  <a:srgbClr val="4E544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E5447"/>
                </a:solidFill>
                <a:latin typeface="Calibri"/>
                <a:cs typeface="Calibri"/>
              </a:rPr>
              <a:t>Santana,</a:t>
            </a:r>
            <a:r>
              <a:rPr dirty="0" sz="1600" spc="-40">
                <a:solidFill>
                  <a:srgbClr val="4E5447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E5447"/>
                </a:solidFill>
                <a:latin typeface="Calibri"/>
                <a:cs typeface="Calibri"/>
              </a:rPr>
              <a:t>Wilker</a:t>
            </a:r>
            <a:r>
              <a:rPr dirty="0" sz="1600" spc="-40">
                <a:solidFill>
                  <a:srgbClr val="4E544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E5447"/>
                </a:solidFill>
                <a:latin typeface="Calibri"/>
                <a:cs typeface="Calibri"/>
              </a:rPr>
              <a:t>Dias</a:t>
            </a:r>
            <a:r>
              <a:rPr dirty="0" sz="1600" spc="-40">
                <a:solidFill>
                  <a:srgbClr val="4E5447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E5447"/>
                </a:solidFill>
                <a:latin typeface="Calibri"/>
                <a:cs typeface="Calibri"/>
              </a:rPr>
              <a:t>Martins, </a:t>
            </a:r>
            <a:r>
              <a:rPr dirty="0" sz="1600">
                <a:solidFill>
                  <a:srgbClr val="4E5447"/>
                </a:solidFill>
                <a:latin typeface="Calibri"/>
                <a:cs typeface="Calibri"/>
              </a:rPr>
              <a:t>Natália</a:t>
            </a:r>
            <a:r>
              <a:rPr dirty="0" sz="1600" spc="-45">
                <a:solidFill>
                  <a:srgbClr val="4E544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E5447"/>
                </a:solidFill>
                <a:latin typeface="Calibri"/>
                <a:cs typeface="Calibri"/>
              </a:rPr>
              <a:t>Biagioni</a:t>
            </a:r>
            <a:r>
              <a:rPr dirty="0" sz="1600" spc="-45">
                <a:solidFill>
                  <a:srgbClr val="4E544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E5447"/>
                </a:solidFill>
                <a:latin typeface="Calibri"/>
                <a:cs typeface="Calibri"/>
              </a:rPr>
              <a:t>de</a:t>
            </a:r>
            <a:r>
              <a:rPr dirty="0" sz="1600" spc="-40">
                <a:solidFill>
                  <a:srgbClr val="4E544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E5447"/>
                </a:solidFill>
                <a:latin typeface="Calibri"/>
                <a:cs typeface="Calibri"/>
              </a:rPr>
              <a:t>Lima,</a:t>
            </a:r>
            <a:r>
              <a:rPr dirty="0" sz="1600" spc="-45">
                <a:solidFill>
                  <a:srgbClr val="4E544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E5447"/>
                </a:solidFill>
                <a:latin typeface="Calibri"/>
                <a:cs typeface="Calibri"/>
              </a:rPr>
              <a:t>Cristina</a:t>
            </a:r>
            <a:r>
              <a:rPr dirty="0" sz="1600" spc="-45">
                <a:solidFill>
                  <a:srgbClr val="4E544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E5447"/>
                </a:solidFill>
                <a:latin typeface="Calibri"/>
                <a:cs typeface="Calibri"/>
              </a:rPr>
              <a:t>Anton,</a:t>
            </a:r>
            <a:r>
              <a:rPr dirty="0" sz="1600" spc="-40">
                <a:solidFill>
                  <a:srgbClr val="4E544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E5447"/>
                </a:solidFill>
                <a:latin typeface="Calibri"/>
                <a:cs typeface="Calibri"/>
              </a:rPr>
              <a:t>Renan</a:t>
            </a:r>
            <a:r>
              <a:rPr dirty="0" sz="1600" spc="-45">
                <a:solidFill>
                  <a:srgbClr val="4E5447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E5447"/>
                </a:solidFill>
                <a:latin typeface="Calibri"/>
                <a:cs typeface="Calibri"/>
              </a:rPr>
              <a:t>Ribeiro</a:t>
            </a:r>
            <a:r>
              <a:rPr dirty="0" sz="1600" spc="-45">
                <a:solidFill>
                  <a:srgbClr val="4E544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E5447"/>
                </a:solidFill>
                <a:latin typeface="Calibri"/>
                <a:cs typeface="Calibri"/>
              </a:rPr>
              <a:t>e</a:t>
            </a:r>
            <a:r>
              <a:rPr dirty="0" sz="1600" spc="-40">
                <a:solidFill>
                  <a:srgbClr val="4E5447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4E5447"/>
                </a:solidFill>
                <a:latin typeface="Calibri"/>
                <a:cs typeface="Calibri"/>
              </a:rPr>
              <a:t>Ribeiro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254" y="1708966"/>
            <a:ext cx="1760695" cy="16286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254" y="3344557"/>
            <a:ext cx="1760695" cy="162864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4283050" y="535459"/>
            <a:ext cx="3256279" cy="967105"/>
            <a:chOff x="4283050" y="535459"/>
            <a:chExt cx="3256279" cy="96710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4440" y="535459"/>
              <a:ext cx="1534271" cy="96663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3050" y="611053"/>
              <a:ext cx="1854334" cy="8154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993" y="250658"/>
            <a:ext cx="134683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Results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593" y="815594"/>
            <a:ext cx="1617361" cy="14960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33230" y="1165733"/>
            <a:ext cx="7928609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1475" indent="-358775">
              <a:lnSpc>
                <a:spcPct val="100000"/>
              </a:lnSpc>
              <a:spcBef>
                <a:spcPts val="100"/>
              </a:spcBef>
              <a:buClr>
                <a:srgbClr val="476559"/>
              </a:buClr>
              <a:buFont typeface="Arial MT"/>
              <a:buChar char="●"/>
              <a:tabLst>
                <a:tab pos="371475" algn="l"/>
              </a:tabLst>
            </a:pP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Most</a:t>
            </a:r>
            <a:r>
              <a:rPr dirty="0" sz="17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patients</a:t>
            </a:r>
            <a:r>
              <a:rPr dirty="0" sz="17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with</a:t>
            </a:r>
            <a:r>
              <a:rPr dirty="0" sz="1700" spc="-4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ovarian</a:t>
            </a:r>
            <a:r>
              <a:rPr dirty="0" sz="17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metastases</a:t>
            </a:r>
            <a:r>
              <a:rPr dirty="0" sz="1700" spc="-4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had</a:t>
            </a:r>
            <a:r>
              <a:rPr dirty="0" sz="1700" spc="-40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advanced</a:t>
            </a:r>
            <a:r>
              <a:rPr dirty="0" sz="1700" spc="-45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tumor</a:t>
            </a:r>
            <a:r>
              <a:rPr dirty="0" sz="1700" spc="-40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stage</a:t>
            </a:r>
            <a:r>
              <a:rPr dirty="0" sz="1700" spc="-40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at</a:t>
            </a:r>
            <a:r>
              <a:rPr dirty="0" sz="17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breast</a:t>
            </a:r>
            <a:r>
              <a:rPr dirty="0" sz="1700" spc="-4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diagnosis.</a:t>
            </a:r>
            <a:endParaRPr sz="1700">
              <a:latin typeface="Calibri"/>
              <a:cs typeface="Calibri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1536287" y="2025012"/>
          <a:ext cx="2877820" cy="18802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9660"/>
                <a:gridCol w="1702435"/>
              </a:tblGrid>
              <a:tr h="208915">
                <a:tc gridSpan="2">
                  <a:txBody>
                    <a:bodyPr/>
                    <a:lstStyle/>
                    <a:p>
                      <a:pPr marL="362585">
                        <a:lnSpc>
                          <a:spcPts val="139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Stage</a:t>
                      </a:r>
                      <a:r>
                        <a:rPr dirty="0" sz="12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2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breast</a:t>
                      </a:r>
                      <a:r>
                        <a:rPr dirty="0" sz="12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cancer</a:t>
                      </a:r>
                      <a:r>
                        <a:rPr dirty="0" sz="12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diagnostic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8915">
                <a:tc gridSpan="2">
                  <a:txBody>
                    <a:bodyPr/>
                    <a:lstStyle/>
                    <a:p>
                      <a:pPr marL="902335">
                        <a:lnSpc>
                          <a:spcPts val="1390"/>
                        </a:lnSpc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Anatomic</a:t>
                      </a:r>
                      <a:r>
                        <a:rPr dirty="0" sz="12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Stage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8915">
                <a:tc>
                  <a:txBody>
                    <a:bodyPr/>
                    <a:lstStyle/>
                    <a:p>
                      <a:pPr marL="18415">
                        <a:lnSpc>
                          <a:spcPts val="139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ts val="1390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</a:tr>
              <a:tr h="208915">
                <a:tc>
                  <a:txBody>
                    <a:bodyPr/>
                    <a:lstStyle/>
                    <a:p>
                      <a:pPr marL="18415">
                        <a:lnSpc>
                          <a:spcPts val="139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IIA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ts val="139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(6,7%)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</a:tr>
              <a:tr h="208915">
                <a:tc>
                  <a:txBody>
                    <a:bodyPr/>
                    <a:lstStyle/>
                    <a:p>
                      <a:pPr marL="18415">
                        <a:lnSpc>
                          <a:spcPts val="1390"/>
                        </a:lnSpc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IIB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ts val="139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(13,3%)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</a:tr>
              <a:tr h="208915">
                <a:tc>
                  <a:txBody>
                    <a:bodyPr/>
                    <a:lstStyle/>
                    <a:p>
                      <a:pPr marL="18415">
                        <a:lnSpc>
                          <a:spcPts val="139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IIIA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ts val="139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(15%)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</a:tr>
              <a:tr h="208915">
                <a:tc>
                  <a:txBody>
                    <a:bodyPr/>
                    <a:lstStyle/>
                    <a:p>
                      <a:pPr marL="18415">
                        <a:lnSpc>
                          <a:spcPts val="139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IIIB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ts val="139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(6,7%)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</a:tr>
              <a:tr h="208915">
                <a:tc>
                  <a:txBody>
                    <a:bodyPr/>
                    <a:lstStyle/>
                    <a:p>
                      <a:pPr marL="18415">
                        <a:lnSpc>
                          <a:spcPts val="1390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IIIC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ts val="139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(5%)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</a:tr>
              <a:tr h="208915">
                <a:tc>
                  <a:txBody>
                    <a:bodyPr/>
                    <a:lstStyle/>
                    <a:p>
                      <a:pPr marL="18415">
                        <a:lnSpc>
                          <a:spcPts val="1390"/>
                        </a:lnSpc>
                      </a:pPr>
                      <a:r>
                        <a:rPr dirty="0" sz="1200" spc="-25" b="1">
                          <a:latin typeface="Calibri"/>
                          <a:cs typeface="Calibri"/>
                        </a:rPr>
                        <a:t>IV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ts val="139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32</a:t>
                      </a:r>
                      <a:r>
                        <a:rPr dirty="0" sz="12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(53,3</a:t>
                      </a:r>
                      <a:r>
                        <a:rPr dirty="0" sz="12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4848562" y="1604437"/>
          <a:ext cx="2552065" cy="30746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8235"/>
                <a:gridCol w="526415"/>
                <a:gridCol w="822325"/>
              </a:tblGrid>
              <a:tr h="170815">
                <a:tc>
                  <a:txBody>
                    <a:bodyPr/>
                    <a:lstStyle/>
                    <a:p>
                      <a:pPr marL="19050">
                        <a:lnSpc>
                          <a:spcPts val="1250"/>
                        </a:lnSpc>
                      </a:pPr>
                      <a:r>
                        <a:rPr dirty="0" sz="1100" spc="-50" b="1">
                          <a:latin typeface="Calibri"/>
                          <a:cs typeface="Calibri"/>
                        </a:rPr>
                        <a:t>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17081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25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T1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795">
                        <a:lnSpc>
                          <a:spcPts val="125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1708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25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T2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ts val="125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17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1708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25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T3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ts val="125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17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1708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25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T4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ts val="125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17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1708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25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data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795">
                        <a:lnSpc>
                          <a:spcPts val="125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17081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0815">
                <a:tc>
                  <a:txBody>
                    <a:bodyPr/>
                    <a:lstStyle/>
                    <a:p>
                      <a:pPr marL="19050">
                        <a:lnSpc>
                          <a:spcPts val="1250"/>
                        </a:lnSpc>
                      </a:pPr>
                      <a:r>
                        <a:rPr dirty="0" sz="1100" spc="-50" b="1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17081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25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N0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795">
                        <a:lnSpc>
                          <a:spcPts val="125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1708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25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N1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ts val="125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26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1708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25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N2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ts val="125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19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1708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25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N3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795">
                        <a:lnSpc>
                          <a:spcPts val="125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1708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25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data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795">
                        <a:lnSpc>
                          <a:spcPts val="125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17081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0815">
                <a:tc>
                  <a:txBody>
                    <a:bodyPr/>
                    <a:lstStyle/>
                    <a:p>
                      <a:pPr marL="19050">
                        <a:lnSpc>
                          <a:spcPts val="1250"/>
                        </a:lnSpc>
                      </a:pPr>
                      <a:r>
                        <a:rPr dirty="0" sz="1100" spc="-50" b="1">
                          <a:latin typeface="Calibri"/>
                          <a:cs typeface="Calibri"/>
                        </a:rPr>
                        <a:t>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17081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25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M0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795">
                        <a:lnSpc>
                          <a:spcPts val="1250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1708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25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M1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ts val="125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32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1708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125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data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ts val="1250"/>
                        </a:lnSpc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26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993" y="250658"/>
            <a:ext cx="134683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Results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593" y="815594"/>
            <a:ext cx="1617361" cy="14960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33230" y="1165733"/>
            <a:ext cx="800227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1475" indent="-358775">
              <a:lnSpc>
                <a:spcPct val="100000"/>
              </a:lnSpc>
              <a:spcBef>
                <a:spcPts val="100"/>
              </a:spcBef>
              <a:buClr>
                <a:srgbClr val="476559"/>
              </a:buClr>
              <a:buFont typeface="Arial MT"/>
              <a:buChar char="●"/>
              <a:tabLst>
                <a:tab pos="371475" algn="l"/>
              </a:tabLst>
            </a:pP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Pre</a:t>
            </a:r>
            <a:r>
              <a:rPr dirty="0" sz="1700" spc="-2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salpingo-</a:t>
            </a:r>
            <a:r>
              <a:rPr dirty="0" sz="1700" spc="-20">
                <a:solidFill>
                  <a:srgbClr val="555755"/>
                </a:solidFill>
                <a:latin typeface="Calibri"/>
                <a:cs typeface="Calibri"/>
              </a:rPr>
              <a:t>oophorectomy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imaging</a:t>
            </a:r>
            <a:r>
              <a:rPr dirty="0" sz="1700" spc="-2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was</a:t>
            </a:r>
            <a:r>
              <a:rPr dirty="0" sz="1700" spc="-2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done</a:t>
            </a:r>
            <a:r>
              <a:rPr dirty="0" sz="1700" spc="-2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in</a:t>
            </a:r>
            <a:r>
              <a:rPr dirty="0" sz="1700" spc="-2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the</a:t>
            </a:r>
            <a:r>
              <a:rPr dirty="0" sz="1700" spc="-2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majority</a:t>
            </a:r>
            <a:r>
              <a:rPr dirty="0" sz="1700" spc="-2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of</a:t>
            </a:r>
            <a:r>
              <a:rPr dirty="0" sz="1700" spc="-2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patients</a:t>
            </a:r>
            <a:r>
              <a:rPr dirty="0" sz="1700" spc="-2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(95%,</a:t>
            </a:r>
            <a:r>
              <a:rPr dirty="0" sz="1700" spc="-2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n</a:t>
            </a:r>
            <a:r>
              <a:rPr dirty="0" sz="1700" spc="-2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=</a:t>
            </a:r>
            <a:r>
              <a:rPr dirty="0" sz="1700" spc="-20">
                <a:solidFill>
                  <a:srgbClr val="555755"/>
                </a:solidFill>
                <a:latin typeface="Calibri"/>
                <a:cs typeface="Calibri"/>
              </a:rPr>
              <a:t> 57).</a:t>
            </a:r>
            <a:endParaRPr sz="1700">
              <a:latin typeface="Calibri"/>
              <a:cs typeface="Calibri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558049" y="2795812"/>
          <a:ext cx="4142104" cy="101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4670"/>
                <a:gridCol w="981075"/>
              </a:tblGrid>
              <a:tr h="203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Radiological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pre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 salpingo-oophorectomy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findings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320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suspicious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radiological findings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34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(59,6%)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Low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suspicious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radiological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findings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107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(14,1%)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High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suspicious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radiological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findings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15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(26.3%)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data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7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949774" y="1697256"/>
            <a:ext cx="155956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 b="1">
                <a:solidFill>
                  <a:srgbClr val="476559"/>
                </a:solidFill>
                <a:latin typeface="Calibri"/>
                <a:cs typeface="Calibri"/>
              </a:rPr>
              <a:t>59.6</a:t>
            </a:r>
            <a:r>
              <a:rPr dirty="0" sz="4800" spc="-10" b="1">
                <a:solidFill>
                  <a:srgbClr val="37755A"/>
                </a:solidFill>
                <a:latin typeface="Calibri"/>
                <a:cs typeface="Calibri"/>
              </a:rPr>
              <a:t>%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645399" y="1772440"/>
            <a:ext cx="563626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91515" algn="l"/>
                <a:tab pos="1228725" algn="l"/>
                <a:tab pos="2670175" algn="l"/>
                <a:tab pos="4210050" algn="l"/>
                <a:tab pos="5340350" algn="l"/>
              </a:tabLst>
            </a:pPr>
            <a:r>
              <a:rPr dirty="0" sz="2000" spc="-25">
                <a:solidFill>
                  <a:srgbClr val="37755A"/>
                </a:solidFill>
                <a:latin typeface="Arial MT"/>
                <a:cs typeface="Arial MT"/>
              </a:rPr>
              <a:t>had</a:t>
            </a:r>
            <a:r>
              <a:rPr dirty="0" sz="2000">
                <a:solidFill>
                  <a:srgbClr val="37755A"/>
                </a:solidFill>
                <a:latin typeface="Arial MT"/>
                <a:cs typeface="Arial MT"/>
              </a:rPr>
              <a:t>	</a:t>
            </a:r>
            <a:r>
              <a:rPr dirty="0" sz="2000" spc="-25">
                <a:solidFill>
                  <a:srgbClr val="37755A"/>
                </a:solidFill>
                <a:latin typeface="Arial MT"/>
                <a:cs typeface="Arial MT"/>
              </a:rPr>
              <a:t>no</a:t>
            </a:r>
            <a:r>
              <a:rPr dirty="0" sz="2000">
                <a:solidFill>
                  <a:srgbClr val="37755A"/>
                </a:solidFill>
                <a:latin typeface="Arial MT"/>
                <a:cs typeface="Arial MT"/>
              </a:rPr>
              <a:t>	</a:t>
            </a:r>
            <a:r>
              <a:rPr dirty="0" sz="2000" spc="-10">
                <a:solidFill>
                  <a:srgbClr val="37755A"/>
                </a:solidFill>
                <a:latin typeface="Arial MT"/>
                <a:cs typeface="Arial MT"/>
              </a:rPr>
              <a:t>suspicious</a:t>
            </a:r>
            <a:r>
              <a:rPr dirty="0" sz="2000">
                <a:solidFill>
                  <a:srgbClr val="37755A"/>
                </a:solidFill>
                <a:latin typeface="Arial MT"/>
                <a:cs typeface="Arial MT"/>
              </a:rPr>
              <a:t>	</a:t>
            </a:r>
            <a:r>
              <a:rPr dirty="0" sz="2000" spc="-10">
                <a:solidFill>
                  <a:srgbClr val="37755A"/>
                </a:solidFill>
                <a:latin typeface="Arial MT"/>
                <a:cs typeface="Arial MT"/>
              </a:rPr>
              <a:t>radiological</a:t>
            </a:r>
            <a:r>
              <a:rPr dirty="0" sz="2000">
                <a:solidFill>
                  <a:srgbClr val="37755A"/>
                </a:solidFill>
                <a:latin typeface="Arial MT"/>
                <a:cs typeface="Arial MT"/>
              </a:rPr>
              <a:t>	</a:t>
            </a:r>
            <a:r>
              <a:rPr dirty="0" sz="2000" spc="-10">
                <a:solidFill>
                  <a:srgbClr val="37755A"/>
                </a:solidFill>
                <a:latin typeface="Arial MT"/>
                <a:cs typeface="Arial MT"/>
              </a:rPr>
              <a:t>findings</a:t>
            </a:r>
            <a:r>
              <a:rPr dirty="0" sz="2000">
                <a:solidFill>
                  <a:srgbClr val="37755A"/>
                </a:solidFill>
                <a:latin typeface="Arial MT"/>
                <a:cs typeface="Arial MT"/>
              </a:rPr>
              <a:t>	</a:t>
            </a:r>
            <a:r>
              <a:rPr dirty="0" sz="2000" spc="-25">
                <a:solidFill>
                  <a:srgbClr val="37755A"/>
                </a:solidFill>
                <a:latin typeface="Arial MT"/>
                <a:cs typeface="Arial MT"/>
              </a:rPr>
              <a:t>on </a:t>
            </a:r>
            <a:r>
              <a:rPr dirty="0" sz="2000">
                <a:solidFill>
                  <a:srgbClr val="37755A"/>
                </a:solidFill>
                <a:latin typeface="Arial MT"/>
                <a:cs typeface="Arial MT"/>
              </a:rPr>
              <a:t>preoperative</a:t>
            </a:r>
            <a:r>
              <a:rPr dirty="0" sz="2000" spc="-20">
                <a:solidFill>
                  <a:srgbClr val="37755A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37755A"/>
                </a:solidFill>
                <a:latin typeface="Arial MT"/>
                <a:cs typeface="Arial MT"/>
              </a:rPr>
              <a:t>transvaginal/pelvic</a:t>
            </a:r>
            <a:r>
              <a:rPr dirty="0" sz="2000" spc="-20">
                <a:solidFill>
                  <a:srgbClr val="37755A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37755A"/>
                </a:solidFill>
                <a:latin typeface="Arial MT"/>
                <a:cs typeface="Arial MT"/>
              </a:rPr>
              <a:t>examination.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6077" y="2571750"/>
            <a:ext cx="3707237" cy="2289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993" y="250658"/>
            <a:ext cx="134683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Results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593" y="815594"/>
            <a:ext cx="1617361" cy="14960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33230" y="1113917"/>
            <a:ext cx="7130415" cy="64770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371475" indent="-358775">
              <a:lnSpc>
                <a:spcPct val="100000"/>
              </a:lnSpc>
              <a:spcBef>
                <a:spcPts val="505"/>
              </a:spcBef>
              <a:buClr>
                <a:srgbClr val="476559"/>
              </a:buClr>
              <a:buFont typeface="Arial MT"/>
              <a:buChar char="●"/>
              <a:tabLst>
                <a:tab pos="371475" algn="l"/>
              </a:tabLst>
            </a:pP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The</a:t>
            </a:r>
            <a:r>
              <a:rPr dirty="0" sz="1700" spc="-2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mean</a:t>
            </a:r>
            <a:r>
              <a:rPr dirty="0" sz="1700" spc="-2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30">
                <a:solidFill>
                  <a:srgbClr val="555755"/>
                </a:solidFill>
                <a:latin typeface="Calibri"/>
                <a:cs typeface="Calibri"/>
              </a:rPr>
              <a:t>follow-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up</a:t>
            </a:r>
            <a:r>
              <a:rPr dirty="0" sz="1700" spc="-2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time</a:t>
            </a:r>
            <a:r>
              <a:rPr dirty="0" sz="1700" spc="-2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was</a:t>
            </a:r>
            <a:r>
              <a:rPr dirty="0" sz="1700" spc="-2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111</a:t>
            </a:r>
            <a:r>
              <a:rPr dirty="0" sz="1700" spc="-2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months.</a:t>
            </a:r>
            <a:endParaRPr sz="1700">
              <a:latin typeface="Calibri"/>
              <a:cs typeface="Calibri"/>
            </a:endParaRPr>
          </a:p>
          <a:p>
            <a:pPr marL="371475" indent="-358775">
              <a:lnSpc>
                <a:spcPct val="100000"/>
              </a:lnSpc>
              <a:spcBef>
                <a:spcPts val="409"/>
              </a:spcBef>
              <a:buClr>
                <a:srgbClr val="476559"/>
              </a:buClr>
              <a:buFont typeface="Arial MT"/>
              <a:buChar char="●"/>
              <a:tabLst>
                <a:tab pos="371475" algn="l"/>
              </a:tabLst>
            </a:pP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The</a:t>
            </a:r>
            <a:r>
              <a:rPr dirty="0" sz="1700" spc="-5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mean</a:t>
            </a:r>
            <a:r>
              <a:rPr dirty="0" sz="17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survival</a:t>
            </a:r>
            <a:r>
              <a:rPr dirty="0" sz="1700" spc="-5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rate</a:t>
            </a:r>
            <a:r>
              <a:rPr dirty="0" sz="17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after</a:t>
            </a:r>
            <a:r>
              <a:rPr dirty="0" sz="1700" spc="-5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discovery</a:t>
            </a:r>
            <a:r>
              <a:rPr dirty="0" sz="17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of</a:t>
            </a:r>
            <a:r>
              <a:rPr dirty="0" sz="1700" spc="-5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ovarian</a:t>
            </a:r>
            <a:r>
              <a:rPr dirty="0" sz="17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metastases</a:t>
            </a:r>
            <a:r>
              <a:rPr dirty="0" sz="1700" spc="-3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was</a:t>
            </a:r>
            <a:r>
              <a:rPr dirty="0" sz="1700" spc="-45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28</a:t>
            </a:r>
            <a:r>
              <a:rPr dirty="0" sz="1700" spc="-50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 b="1">
                <a:solidFill>
                  <a:srgbClr val="555755"/>
                </a:solidFill>
                <a:latin typeface="Calibri"/>
                <a:cs typeface="Calibri"/>
              </a:rPr>
              <a:t>months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49925" y="2615939"/>
            <a:ext cx="295148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37755A"/>
                </a:solidFill>
                <a:latin typeface="Calibri"/>
                <a:cs typeface="Calibri"/>
              </a:rPr>
              <a:t>OS</a:t>
            </a:r>
            <a:r>
              <a:rPr dirty="0" sz="2000" spc="385">
                <a:solidFill>
                  <a:srgbClr val="37755A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37755A"/>
                </a:solidFill>
                <a:latin typeface="Calibri"/>
                <a:cs typeface="Calibri"/>
              </a:rPr>
              <a:t>did</a:t>
            </a:r>
            <a:r>
              <a:rPr dirty="0" sz="2000" spc="385" b="1">
                <a:solidFill>
                  <a:srgbClr val="37755A"/>
                </a:solidFill>
                <a:latin typeface="Calibri"/>
                <a:cs typeface="Calibri"/>
              </a:rPr>
              <a:t>  </a:t>
            </a:r>
            <a:r>
              <a:rPr dirty="0" sz="2000" b="1">
                <a:solidFill>
                  <a:srgbClr val="37755A"/>
                </a:solidFill>
                <a:latin typeface="Calibri"/>
                <a:cs typeface="Calibri"/>
              </a:rPr>
              <a:t>not</a:t>
            </a:r>
            <a:r>
              <a:rPr dirty="0" sz="2000" spc="390" b="1">
                <a:solidFill>
                  <a:srgbClr val="37755A"/>
                </a:solidFill>
                <a:latin typeface="Calibri"/>
                <a:cs typeface="Calibri"/>
              </a:rPr>
              <a:t>  </a:t>
            </a:r>
            <a:r>
              <a:rPr dirty="0" sz="2000" spc="-10" b="1">
                <a:solidFill>
                  <a:srgbClr val="37755A"/>
                </a:solidFill>
                <a:latin typeface="Calibri"/>
                <a:cs typeface="Calibri"/>
              </a:rPr>
              <a:t>significantly </a:t>
            </a:r>
            <a:r>
              <a:rPr dirty="0" sz="2000" b="1">
                <a:solidFill>
                  <a:srgbClr val="37755A"/>
                </a:solidFill>
                <a:latin typeface="Calibri"/>
                <a:cs typeface="Calibri"/>
              </a:rPr>
              <a:t>correlate</a:t>
            </a:r>
            <a:r>
              <a:rPr dirty="0" sz="2000" spc="220" b="1">
                <a:solidFill>
                  <a:srgbClr val="37755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7755A"/>
                </a:solidFill>
                <a:latin typeface="Calibri"/>
                <a:cs typeface="Calibri"/>
              </a:rPr>
              <a:t>with</a:t>
            </a:r>
            <a:r>
              <a:rPr dirty="0" sz="2000" spc="220">
                <a:solidFill>
                  <a:srgbClr val="37755A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7755A"/>
                </a:solidFill>
                <a:latin typeface="Calibri"/>
                <a:cs typeface="Calibri"/>
              </a:rPr>
              <a:t>preoperative </a:t>
            </a:r>
            <a:r>
              <a:rPr dirty="0" sz="2000">
                <a:solidFill>
                  <a:srgbClr val="37755A"/>
                </a:solidFill>
                <a:latin typeface="Calibri"/>
                <a:cs typeface="Calibri"/>
              </a:rPr>
              <a:t>imaging</a:t>
            </a:r>
            <a:r>
              <a:rPr dirty="0" sz="2000" spc="-100">
                <a:solidFill>
                  <a:srgbClr val="37755A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7755A"/>
                </a:solidFill>
                <a:latin typeface="Calibri"/>
                <a:cs typeface="Calibri"/>
              </a:rPr>
              <a:t>findings.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5200" y="2039274"/>
            <a:ext cx="5232874" cy="23375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86258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FFFFFF"/>
                </a:solidFill>
              </a:rPr>
              <a:t>Preliminary</a:t>
            </a:r>
            <a:r>
              <a:rPr dirty="0" sz="3200" spc="-75">
                <a:solidFill>
                  <a:srgbClr val="FFFFFF"/>
                </a:solidFill>
              </a:rPr>
              <a:t> </a:t>
            </a:r>
            <a:r>
              <a:rPr dirty="0" sz="3200" spc="-20">
                <a:solidFill>
                  <a:srgbClr val="FFFFFF"/>
                </a:solidFill>
              </a:rPr>
              <a:t>data</a:t>
            </a:r>
            <a:endParaRPr sz="3200"/>
          </a:p>
        </p:txBody>
      </p:sp>
      <p:grpSp>
        <p:nvGrpSpPr>
          <p:cNvPr id="4" name="object 4" descr=""/>
          <p:cNvGrpSpPr/>
          <p:nvPr/>
        </p:nvGrpSpPr>
        <p:grpSpPr>
          <a:xfrm>
            <a:off x="1452749" y="845456"/>
            <a:ext cx="6238875" cy="3412490"/>
            <a:chOff x="1452749" y="845456"/>
            <a:chExt cx="6238875" cy="341249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1437" y="845456"/>
              <a:ext cx="3261127" cy="25762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452749" y="885900"/>
              <a:ext cx="6238875" cy="3371850"/>
            </a:xfrm>
            <a:custGeom>
              <a:avLst/>
              <a:gdLst/>
              <a:ahLst/>
              <a:cxnLst/>
              <a:rect l="l" t="t" r="r" b="b"/>
              <a:pathLst>
                <a:path w="6238875" h="3371850">
                  <a:moveTo>
                    <a:pt x="6238499" y="3371699"/>
                  </a:moveTo>
                  <a:lnTo>
                    <a:pt x="0" y="3371699"/>
                  </a:lnTo>
                  <a:lnTo>
                    <a:pt x="0" y="0"/>
                  </a:lnTo>
                  <a:lnTo>
                    <a:pt x="6238499" y="0"/>
                  </a:lnTo>
                  <a:lnTo>
                    <a:pt x="6238499" y="3371699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1225" y="1201300"/>
              <a:ext cx="6038826" cy="2722624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452749" y="885899"/>
            <a:ext cx="6238875" cy="3371850"/>
          </a:xfrm>
          <a:prstGeom prst="rect">
            <a:avLst/>
          </a:prstGeom>
          <a:ln w="9524">
            <a:solidFill>
              <a:srgbClr val="44546A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10"/>
              </a:spcBef>
            </a:pPr>
            <a:endParaRPr sz="1200">
              <a:latin typeface="Times New Roman"/>
              <a:cs typeface="Times New Roman"/>
            </a:endParaRPr>
          </a:p>
          <a:p>
            <a:pPr algn="ctr" marL="1173480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84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mo</a:t>
            </a:r>
            <a:endParaRPr sz="1200">
              <a:latin typeface="Arial MT"/>
              <a:cs typeface="Arial MT"/>
            </a:endParaRPr>
          </a:p>
          <a:p>
            <a:pPr algn="ctr" marR="951865">
              <a:lnSpc>
                <a:spcPct val="100000"/>
              </a:lnSpc>
              <a:spcBef>
                <a:spcPts val="960"/>
              </a:spcBef>
            </a:pPr>
            <a:r>
              <a:rPr dirty="0" sz="1200">
                <a:latin typeface="Arial MT"/>
                <a:cs typeface="Arial MT"/>
              </a:rPr>
              <a:t>71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mo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993" y="250658"/>
            <a:ext cx="134683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Results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593" y="815594"/>
            <a:ext cx="1617361" cy="14960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33230" y="1113917"/>
            <a:ext cx="8132445" cy="647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1475" marR="5080" indent="-359410">
              <a:lnSpc>
                <a:spcPct val="120000"/>
              </a:lnSpc>
              <a:spcBef>
                <a:spcPts val="100"/>
              </a:spcBef>
              <a:buClr>
                <a:srgbClr val="476559"/>
              </a:buClr>
              <a:buFont typeface="Arial MT"/>
              <a:buChar char="●"/>
              <a:tabLst>
                <a:tab pos="371475" algn="l"/>
                <a:tab pos="1219835" algn="l"/>
                <a:tab pos="1753235" algn="l"/>
                <a:tab pos="2449830" algn="l"/>
                <a:tab pos="3519170" algn="l"/>
                <a:tab pos="4000500" algn="l"/>
                <a:tab pos="4795520" algn="l"/>
                <a:tab pos="5547360" algn="l"/>
                <a:tab pos="6387465" algn="l"/>
                <a:tab pos="6903720" algn="l"/>
                <a:tab pos="7466965" algn="l"/>
              </a:tabLst>
            </a:pP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Patients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1700" spc="-20">
                <a:solidFill>
                  <a:srgbClr val="555755"/>
                </a:solidFill>
                <a:latin typeface="Calibri"/>
                <a:cs typeface="Calibri"/>
              </a:rPr>
              <a:t>with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1700" spc="-10" b="1">
                <a:solidFill>
                  <a:srgbClr val="555755"/>
                </a:solidFill>
                <a:latin typeface="Calibri"/>
                <a:cs typeface="Calibri"/>
              </a:rPr>
              <a:t>ductal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1700" spc="-10" b="1">
                <a:solidFill>
                  <a:srgbClr val="555755"/>
                </a:solidFill>
                <a:latin typeface="Calibri"/>
                <a:cs typeface="Calibri"/>
              </a:rPr>
              <a:t>carcinoma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1700" spc="-25" b="1">
                <a:solidFill>
                  <a:srgbClr val="555755"/>
                </a:solidFill>
                <a:latin typeface="Calibri"/>
                <a:cs typeface="Calibri"/>
              </a:rPr>
              <a:t>had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1700" spc="-10" b="1">
                <a:solidFill>
                  <a:srgbClr val="555755"/>
                </a:solidFill>
                <a:latin typeface="Calibri"/>
                <a:cs typeface="Calibri"/>
              </a:rPr>
              <a:t>shorter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1700" spc="-10" b="1">
                <a:solidFill>
                  <a:srgbClr val="555755"/>
                </a:solidFill>
                <a:latin typeface="Calibri"/>
                <a:cs typeface="Calibri"/>
              </a:rPr>
              <a:t>overall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1700" spc="-10" b="1">
                <a:solidFill>
                  <a:srgbClr val="555755"/>
                </a:solidFill>
                <a:latin typeface="Calibri"/>
                <a:cs typeface="Calibri"/>
              </a:rPr>
              <a:t>survival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1700" spc="-20">
                <a:solidFill>
                  <a:srgbClr val="555755"/>
                </a:solidFill>
                <a:latin typeface="Calibri"/>
                <a:cs typeface="Calibri"/>
              </a:rPr>
              <a:t>(OS)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after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ovarian metastases</a:t>
            </a:r>
            <a:r>
              <a:rPr dirty="0" sz="17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detection.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3025" y="1948537"/>
            <a:ext cx="5176208" cy="2471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Conclusions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593" y="815594"/>
            <a:ext cx="1617361" cy="14960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33230" y="1113917"/>
            <a:ext cx="8175625" cy="1050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1475" marR="5080" indent="-359410">
              <a:lnSpc>
                <a:spcPct val="120000"/>
              </a:lnSpc>
              <a:spcBef>
                <a:spcPts val="100"/>
              </a:spcBef>
              <a:buFont typeface="Arial MT"/>
              <a:buChar char="●"/>
              <a:tabLst>
                <a:tab pos="371475" algn="l"/>
              </a:tabLst>
            </a:pP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Ovarian</a:t>
            </a:r>
            <a:r>
              <a:rPr dirty="0" sz="1700" spc="-2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metastases</a:t>
            </a:r>
            <a:r>
              <a:rPr dirty="0" sz="1700" spc="-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from</a:t>
            </a:r>
            <a:r>
              <a:rPr dirty="0" sz="1700" spc="-2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breast</a:t>
            </a:r>
            <a:r>
              <a:rPr dirty="0" sz="1700" spc="-2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cancer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were</a:t>
            </a:r>
            <a:r>
              <a:rPr dirty="0" sz="1700" spc="-25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found</a:t>
            </a:r>
            <a:r>
              <a:rPr dirty="0" sz="1700" spc="-20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in</a:t>
            </a:r>
            <a:r>
              <a:rPr dirty="0" sz="1700" spc="-20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20,3%</a:t>
            </a:r>
            <a:r>
              <a:rPr dirty="0" sz="1700" spc="-15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of</a:t>
            </a:r>
            <a:r>
              <a:rPr dirty="0" sz="1700" spc="-25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patients</a:t>
            </a:r>
            <a:r>
              <a:rPr dirty="0" sz="1700" spc="-5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who</a:t>
            </a:r>
            <a:r>
              <a:rPr dirty="0" sz="1700" spc="-2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underwent salpingo-</a:t>
            </a:r>
            <a:r>
              <a:rPr dirty="0" sz="1700" spc="-20">
                <a:solidFill>
                  <a:srgbClr val="555755"/>
                </a:solidFill>
                <a:latin typeface="Calibri"/>
                <a:cs typeface="Calibri"/>
              </a:rPr>
              <a:t>oophorectomy</a:t>
            </a:r>
            <a:r>
              <a:rPr dirty="0" sz="1700" spc="-2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for</a:t>
            </a:r>
            <a:r>
              <a:rPr dirty="0" sz="1700" spc="-2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hormonal</a:t>
            </a:r>
            <a:r>
              <a:rPr dirty="0" sz="1700" spc="-2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suppression;</a:t>
            </a:r>
            <a:endParaRPr sz="1700">
              <a:latin typeface="Calibri"/>
              <a:cs typeface="Calibri"/>
            </a:endParaRPr>
          </a:p>
          <a:p>
            <a:pPr lvl="1" marL="828675" indent="-351155">
              <a:lnSpc>
                <a:spcPct val="100000"/>
              </a:lnSpc>
              <a:spcBef>
                <a:spcPts val="1255"/>
              </a:spcBef>
              <a:buFont typeface="Arial MT"/>
              <a:buChar char="○"/>
              <a:tabLst>
                <a:tab pos="828675" algn="l"/>
              </a:tabLst>
            </a:pPr>
            <a:r>
              <a:rPr dirty="0" sz="1600">
                <a:solidFill>
                  <a:srgbClr val="555755"/>
                </a:solidFill>
                <a:latin typeface="Calibri"/>
                <a:cs typeface="Calibri"/>
              </a:rPr>
              <a:t>Incidence</a:t>
            </a:r>
            <a:r>
              <a:rPr dirty="0" sz="16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55755"/>
                </a:solidFill>
                <a:latin typeface="Calibri"/>
                <a:cs typeface="Calibri"/>
              </a:rPr>
              <a:t>of</a:t>
            </a:r>
            <a:r>
              <a:rPr dirty="0" sz="16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55755"/>
                </a:solidFill>
                <a:latin typeface="Calibri"/>
                <a:cs typeface="Calibri"/>
              </a:rPr>
              <a:t>ovarian</a:t>
            </a:r>
            <a:r>
              <a:rPr dirty="0" sz="16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55755"/>
                </a:solidFill>
                <a:latin typeface="Calibri"/>
                <a:cs typeface="Calibri"/>
              </a:rPr>
              <a:t>metastases</a:t>
            </a:r>
            <a:r>
              <a:rPr dirty="0" sz="1600" spc="-4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55755"/>
                </a:solidFill>
                <a:latin typeface="Calibri"/>
                <a:cs typeface="Calibri"/>
              </a:rPr>
              <a:t>in</a:t>
            </a:r>
            <a:r>
              <a:rPr dirty="0" sz="16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55755"/>
                </a:solidFill>
                <a:latin typeface="Calibri"/>
                <a:cs typeface="Calibri"/>
              </a:rPr>
              <a:t>breast</a:t>
            </a:r>
            <a:r>
              <a:rPr dirty="0" sz="16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55755"/>
                </a:solidFill>
                <a:latin typeface="Calibri"/>
                <a:cs typeface="Calibri"/>
              </a:rPr>
              <a:t>cancer</a:t>
            </a:r>
            <a:r>
              <a:rPr dirty="0" sz="16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55755"/>
                </a:solidFill>
                <a:latin typeface="Calibri"/>
                <a:cs typeface="Calibri"/>
              </a:rPr>
              <a:t>patients</a:t>
            </a:r>
            <a:r>
              <a:rPr dirty="0" sz="1600" spc="-4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55755"/>
                </a:solidFill>
                <a:latin typeface="Calibri"/>
                <a:cs typeface="Calibri"/>
              </a:rPr>
              <a:t>is</a:t>
            </a:r>
            <a:r>
              <a:rPr dirty="0" sz="16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55755"/>
                </a:solidFill>
                <a:latin typeface="Calibri"/>
                <a:cs typeface="Calibri"/>
              </a:rPr>
              <a:t>variable</a:t>
            </a:r>
            <a:r>
              <a:rPr dirty="0" sz="16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55755"/>
                </a:solidFill>
                <a:latin typeface="Calibri"/>
                <a:cs typeface="Calibri"/>
              </a:rPr>
              <a:t>in</a:t>
            </a:r>
            <a:r>
              <a:rPr dirty="0" sz="16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55755"/>
                </a:solidFill>
                <a:latin typeface="Calibri"/>
                <a:cs typeface="Calibri"/>
              </a:rPr>
              <a:t>studies</a:t>
            </a:r>
            <a:r>
              <a:rPr dirty="0" sz="1600" spc="-4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55755"/>
                </a:solidFill>
                <a:latin typeface="Calibri"/>
                <a:cs typeface="Calibri"/>
              </a:rPr>
              <a:t>(13–47%);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98071" y="3920414"/>
            <a:ext cx="7720330" cy="48895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363855" marR="5080" indent="-351790">
              <a:lnSpc>
                <a:spcPts val="1730"/>
              </a:lnSpc>
              <a:spcBef>
                <a:spcPts val="315"/>
              </a:spcBef>
              <a:buFont typeface="Arial MT"/>
              <a:buChar char="○"/>
              <a:tabLst>
                <a:tab pos="363855" algn="l"/>
              </a:tabLst>
            </a:pPr>
            <a:r>
              <a:rPr dirty="0" sz="1600">
                <a:solidFill>
                  <a:srgbClr val="555755"/>
                </a:solidFill>
                <a:latin typeface="Calibri"/>
                <a:cs typeface="Calibri"/>
              </a:rPr>
              <a:t>Bias:</a:t>
            </a:r>
            <a:r>
              <a:rPr dirty="0" sz="1600" spc="42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55755"/>
                </a:solidFill>
                <a:latin typeface="Calibri"/>
                <a:cs typeface="Calibri"/>
              </a:rPr>
              <a:t>series</a:t>
            </a:r>
            <a:r>
              <a:rPr dirty="0" sz="1600" spc="434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55755"/>
                </a:solidFill>
                <a:latin typeface="Calibri"/>
                <a:cs typeface="Calibri"/>
              </a:rPr>
              <a:t>of</a:t>
            </a:r>
            <a:r>
              <a:rPr dirty="0" sz="1600" spc="43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55755"/>
                </a:solidFill>
                <a:latin typeface="Calibri"/>
                <a:cs typeface="Calibri"/>
              </a:rPr>
              <a:t>therapeutic</a:t>
            </a:r>
            <a:r>
              <a:rPr dirty="0" sz="1600" spc="43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55755"/>
                </a:solidFill>
                <a:latin typeface="Calibri"/>
                <a:cs typeface="Calibri"/>
              </a:rPr>
              <a:t>salpingo-</a:t>
            </a:r>
            <a:r>
              <a:rPr dirty="0" sz="1600">
                <a:solidFill>
                  <a:srgbClr val="555755"/>
                </a:solidFill>
                <a:latin typeface="Calibri"/>
                <a:cs typeface="Calibri"/>
              </a:rPr>
              <a:t>oophorectomy</a:t>
            </a:r>
            <a:r>
              <a:rPr dirty="0" sz="1600" spc="43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55755"/>
                </a:solidFill>
                <a:latin typeface="Calibri"/>
                <a:cs typeface="Calibri"/>
              </a:rPr>
              <a:t>for</a:t>
            </a:r>
            <a:r>
              <a:rPr dirty="0" sz="1600" spc="43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55755"/>
                </a:solidFill>
                <a:latin typeface="Calibri"/>
                <a:cs typeface="Calibri"/>
              </a:rPr>
              <a:t>hormonal</a:t>
            </a:r>
            <a:r>
              <a:rPr dirty="0" sz="1600" spc="43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55755"/>
                </a:solidFill>
                <a:latin typeface="Calibri"/>
                <a:cs typeface="Calibri"/>
              </a:rPr>
              <a:t>suppression</a:t>
            </a:r>
            <a:r>
              <a:rPr dirty="0" sz="1600" spc="43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55755"/>
                </a:solidFill>
                <a:latin typeface="Calibri"/>
                <a:cs typeface="Calibri"/>
              </a:rPr>
              <a:t>select </a:t>
            </a:r>
            <a:r>
              <a:rPr dirty="0" sz="1600">
                <a:solidFill>
                  <a:srgbClr val="555755"/>
                </a:solidFill>
                <a:latin typeface="Calibri"/>
                <a:cs typeface="Calibri"/>
              </a:rPr>
              <a:t>young</a:t>
            </a:r>
            <a:r>
              <a:rPr dirty="0" sz="1600" spc="-5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55755"/>
                </a:solidFill>
                <a:latin typeface="Calibri"/>
                <a:cs typeface="Calibri"/>
              </a:rPr>
              <a:t>patients,</a:t>
            </a:r>
            <a:r>
              <a:rPr dirty="0" sz="16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555755"/>
                </a:solidFill>
                <a:latin typeface="Calibri"/>
                <a:cs typeface="Calibri"/>
              </a:rPr>
              <a:t>pre-</a:t>
            </a:r>
            <a:r>
              <a:rPr dirty="0" sz="1600">
                <a:solidFill>
                  <a:srgbClr val="555755"/>
                </a:solidFill>
                <a:latin typeface="Calibri"/>
                <a:cs typeface="Calibri"/>
              </a:rPr>
              <a:t>menopausal</a:t>
            </a:r>
            <a:r>
              <a:rPr dirty="0" sz="1600" spc="-5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55755"/>
                </a:solidFill>
                <a:latin typeface="Calibri"/>
                <a:cs typeface="Calibri"/>
              </a:rPr>
              <a:t>and</a:t>
            </a:r>
            <a:r>
              <a:rPr dirty="0" sz="16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55755"/>
                </a:solidFill>
                <a:latin typeface="Calibri"/>
                <a:cs typeface="Calibri"/>
              </a:rPr>
              <a:t>most</a:t>
            </a:r>
            <a:r>
              <a:rPr dirty="0" sz="16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55755"/>
                </a:solidFill>
                <a:latin typeface="Calibri"/>
                <a:cs typeface="Calibri"/>
              </a:rPr>
              <a:t>often</a:t>
            </a:r>
            <a:r>
              <a:rPr dirty="0" sz="1600" spc="-5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55755"/>
                </a:solidFill>
                <a:latin typeface="Calibri"/>
                <a:cs typeface="Calibri"/>
              </a:rPr>
              <a:t>in</a:t>
            </a:r>
            <a:r>
              <a:rPr dirty="0" sz="16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55755"/>
                </a:solidFill>
                <a:latin typeface="Calibri"/>
                <a:cs typeface="Calibri"/>
              </a:rPr>
              <a:t>advanced</a:t>
            </a:r>
            <a:r>
              <a:rPr dirty="0" sz="16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55755"/>
                </a:solidFill>
                <a:latin typeface="Calibri"/>
                <a:cs typeface="Calibri"/>
              </a:rPr>
              <a:t>disease;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2734987" y="2489487"/>
          <a:ext cx="3789045" cy="1231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7775"/>
                <a:gridCol w="1184910"/>
              </a:tblGrid>
              <a:tr h="246379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10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Eid</a:t>
                      </a:r>
                      <a:r>
                        <a:rPr dirty="0" sz="1100" spc="-4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R.</a:t>
                      </a:r>
                      <a:r>
                        <a:rPr dirty="0" sz="1100" spc="-3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1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et</a:t>
                      </a:r>
                      <a:r>
                        <a:rPr dirty="0" sz="1100" spc="-3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al.</a:t>
                      </a:r>
                      <a:r>
                        <a:rPr dirty="0" sz="1100" spc="-4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1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(2019)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50165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10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1100" spc="-3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10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=</a:t>
                      </a:r>
                      <a:r>
                        <a:rPr dirty="0" sz="1100" spc="-3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2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13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50165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10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Cerkauskaite</a:t>
                      </a:r>
                      <a:r>
                        <a:rPr dirty="0" sz="1100" spc="-1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D.</a:t>
                      </a:r>
                      <a:r>
                        <a:rPr dirty="0" sz="1100" spc="-1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et </a:t>
                      </a:r>
                      <a:r>
                        <a:rPr dirty="0" sz="1100" spc="-6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al.</a:t>
                      </a:r>
                      <a:r>
                        <a:rPr dirty="0" sz="1100" spc="-1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(2021)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50165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10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1100" spc="-3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10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=</a:t>
                      </a:r>
                      <a:r>
                        <a:rPr dirty="0" sz="1100" spc="-3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2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24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50165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10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Pimentel</a:t>
                      </a:r>
                      <a:r>
                        <a:rPr dirty="0" sz="1100" spc="-6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C.</a:t>
                      </a:r>
                      <a:r>
                        <a:rPr dirty="0" sz="1100" spc="-2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1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et</a:t>
                      </a:r>
                      <a:r>
                        <a:rPr dirty="0" sz="1100" spc="-3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al.</a:t>
                      </a:r>
                      <a:r>
                        <a:rPr dirty="0" sz="1100" spc="-2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1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(2016)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50165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10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1100" spc="-3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10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=</a:t>
                      </a:r>
                      <a:r>
                        <a:rPr dirty="0" sz="1100" spc="-3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2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28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50165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10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Bigorie</a:t>
                      </a:r>
                      <a:r>
                        <a:rPr dirty="0" sz="1100" spc="-6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10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V.</a:t>
                      </a:r>
                      <a:r>
                        <a:rPr dirty="0" sz="1100" spc="-2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1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et</a:t>
                      </a:r>
                      <a:r>
                        <a:rPr dirty="0" sz="1100" spc="-2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6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al.</a:t>
                      </a:r>
                      <a:r>
                        <a:rPr dirty="0" sz="1100" spc="-2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1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(2010)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50165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10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1100" spc="-3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10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=</a:t>
                      </a:r>
                      <a:r>
                        <a:rPr dirty="0" sz="1100" spc="-3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2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29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50165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10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Inge</a:t>
                      </a:r>
                      <a:r>
                        <a:rPr dirty="0" sz="1100" spc="-4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12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T.</a:t>
                      </a:r>
                      <a:r>
                        <a:rPr dirty="0" sz="1100" spc="-1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et </a:t>
                      </a:r>
                      <a:r>
                        <a:rPr dirty="0" sz="1100" spc="-6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al.</a:t>
                      </a:r>
                      <a:r>
                        <a:rPr dirty="0" sz="1100" spc="-1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(2017)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50165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10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1100" spc="-1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10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=</a:t>
                      </a:r>
                      <a:r>
                        <a:rPr dirty="0" sz="1100" spc="-1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63</a:t>
                      </a:r>
                      <a:r>
                        <a:rPr dirty="0" sz="1100" spc="-1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*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50165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Conclusions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593" y="815594"/>
            <a:ext cx="1617361" cy="14960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33230" y="1113917"/>
            <a:ext cx="8152765" cy="3282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1475" marR="22225" indent="-359410">
              <a:lnSpc>
                <a:spcPct val="120000"/>
              </a:lnSpc>
              <a:spcBef>
                <a:spcPts val="100"/>
              </a:spcBef>
              <a:buFont typeface="Arial MT"/>
              <a:buChar char="●"/>
              <a:tabLst>
                <a:tab pos="371475" algn="l"/>
                <a:tab pos="1217930" algn="l"/>
                <a:tab pos="1748155" algn="l"/>
                <a:tab pos="2577465" algn="l"/>
                <a:tab pos="3190875" algn="l"/>
                <a:tab pos="3516629" algn="l"/>
                <a:tab pos="4221480" algn="l"/>
                <a:tab pos="4949190" algn="l"/>
                <a:tab pos="5379720" algn="l"/>
                <a:tab pos="5995670" algn="l"/>
                <a:tab pos="7145020" algn="l"/>
                <a:tab pos="7470140" algn="l"/>
              </a:tabLst>
            </a:pP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Patients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1700" spc="-20">
                <a:solidFill>
                  <a:srgbClr val="555755"/>
                </a:solidFill>
                <a:latin typeface="Calibri"/>
                <a:cs typeface="Calibri"/>
              </a:rPr>
              <a:t>with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primary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1700" spc="-20" b="1">
                <a:solidFill>
                  <a:srgbClr val="555755"/>
                </a:solidFill>
                <a:latin typeface="Calibri"/>
                <a:cs typeface="Calibri"/>
              </a:rPr>
              <a:t>stage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1700" spc="-25" b="1">
                <a:solidFill>
                  <a:srgbClr val="555755"/>
                </a:solidFill>
                <a:latin typeface="Calibri"/>
                <a:cs typeface="Calibri"/>
              </a:rPr>
              <a:t>IV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1700" spc="-10" b="1">
                <a:solidFill>
                  <a:srgbClr val="555755"/>
                </a:solidFill>
                <a:latin typeface="Calibri"/>
                <a:cs typeface="Calibri"/>
              </a:rPr>
              <a:t>breast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1700" spc="-10" b="1">
                <a:solidFill>
                  <a:srgbClr val="555755"/>
                </a:solidFill>
                <a:latin typeface="Calibri"/>
                <a:cs typeface="Calibri"/>
              </a:rPr>
              <a:t>cancer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1700" spc="-25" b="1">
                <a:solidFill>
                  <a:srgbClr val="555755"/>
                </a:solidFill>
                <a:latin typeface="Calibri"/>
                <a:cs typeface="Calibri"/>
              </a:rPr>
              <a:t>are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1700" spc="-20" b="1">
                <a:solidFill>
                  <a:srgbClr val="555755"/>
                </a:solidFill>
                <a:latin typeface="Calibri"/>
                <a:cs typeface="Calibri"/>
              </a:rPr>
              <a:t>more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1700" spc="-10" b="1">
                <a:solidFill>
                  <a:srgbClr val="555755"/>
                </a:solidFill>
                <a:latin typeface="Calibri"/>
                <a:cs typeface="Calibri"/>
              </a:rPr>
              <a:t>susceptible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1700" spc="-25">
                <a:solidFill>
                  <a:srgbClr val="555755"/>
                </a:solidFill>
                <a:latin typeface="Calibri"/>
                <a:cs typeface="Calibri"/>
              </a:rPr>
              <a:t>to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ovarian metastases;</a:t>
            </a:r>
            <a:endParaRPr sz="1700">
              <a:latin typeface="Calibri"/>
              <a:cs typeface="Calibri"/>
            </a:endParaRPr>
          </a:p>
          <a:p>
            <a:pPr marL="371475" marR="6350" indent="-359410">
              <a:lnSpc>
                <a:spcPct val="120000"/>
              </a:lnSpc>
              <a:spcBef>
                <a:spcPts val="1000"/>
              </a:spcBef>
              <a:buFont typeface="Arial MT"/>
              <a:buChar char="●"/>
              <a:tabLst>
                <a:tab pos="371475" algn="l"/>
              </a:tabLst>
            </a:pP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Ovarian</a:t>
            </a:r>
            <a:r>
              <a:rPr dirty="0" sz="1700" spc="22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metastases</a:t>
            </a:r>
            <a:r>
              <a:rPr dirty="0" sz="1700" spc="229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from</a:t>
            </a:r>
            <a:r>
              <a:rPr dirty="0" sz="1700" spc="22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breast</a:t>
            </a:r>
            <a:r>
              <a:rPr dirty="0" sz="1700" spc="22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were</a:t>
            </a:r>
            <a:r>
              <a:rPr dirty="0" sz="1700" spc="23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more</a:t>
            </a:r>
            <a:r>
              <a:rPr dirty="0" sz="1700" spc="229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frequently</a:t>
            </a:r>
            <a:r>
              <a:rPr dirty="0" sz="1700" spc="225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ductal</a:t>
            </a:r>
            <a:r>
              <a:rPr dirty="0" sz="1700" spc="229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carcinoma,</a:t>
            </a:r>
            <a:r>
              <a:rPr dirty="0" sz="1700" spc="220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which</a:t>
            </a:r>
            <a:r>
              <a:rPr dirty="0" sz="1700" spc="229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25" b="1">
                <a:solidFill>
                  <a:srgbClr val="555755"/>
                </a:solidFill>
                <a:latin typeface="Calibri"/>
                <a:cs typeface="Calibri"/>
              </a:rPr>
              <a:t>was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associated</a:t>
            </a:r>
            <a:r>
              <a:rPr dirty="0" sz="1700" spc="-55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with</a:t>
            </a:r>
            <a:r>
              <a:rPr dirty="0" sz="1700" spc="-50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shorter</a:t>
            </a:r>
            <a:r>
              <a:rPr dirty="0" sz="1700" spc="-50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overall</a:t>
            </a:r>
            <a:r>
              <a:rPr dirty="0" sz="1700" spc="-50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survival</a:t>
            </a:r>
            <a:r>
              <a:rPr dirty="0" sz="1700" spc="-35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when</a:t>
            </a:r>
            <a:r>
              <a:rPr dirty="0" sz="1700" spc="-5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compared</a:t>
            </a:r>
            <a:r>
              <a:rPr dirty="0" sz="1700" spc="-5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to</a:t>
            </a:r>
            <a:r>
              <a:rPr dirty="0" sz="1700" spc="-5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lobular</a:t>
            </a:r>
            <a:r>
              <a:rPr dirty="0" sz="1700" spc="-5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carcinoma;</a:t>
            </a:r>
            <a:endParaRPr sz="1700">
              <a:latin typeface="Calibri"/>
              <a:cs typeface="Calibri"/>
            </a:endParaRPr>
          </a:p>
          <a:p>
            <a:pPr lvl="1" marL="828675" indent="-358775">
              <a:lnSpc>
                <a:spcPct val="100000"/>
              </a:lnSpc>
              <a:spcBef>
                <a:spcPts val="1245"/>
              </a:spcBef>
              <a:buFont typeface="Arial MT"/>
              <a:buChar char="○"/>
              <a:tabLst>
                <a:tab pos="828675" algn="l"/>
              </a:tabLst>
            </a:pP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Controversial</a:t>
            </a:r>
            <a:r>
              <a:rPr dirty="0" sz="1700" spc="-5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data</a:t>
            </a:r>
            <a:r>
              <a:rPr dirty="0" sz="1700" spc="-4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in</a:t>
            </a:r>
            <a:r>
              <a:rPr dirty="0" sz="1700" spc="-3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the</a:t>
            </a:r>
            <a:r>
              <a:rPr dirty="0" sz="1700" spc="-4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literature</a:t>
            </a:r>
            <a:r>
              <a:rPr dirty="0" sz="1700" spc="-4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20">
                <a:solidFill>
                  <a:srgbClr val="555755"/>
                </a:solidFill>
                <a:latin typeface="Calibri"/>
                <a:cs typeface="Calibri"/>
              </a:rPr>
              <a:t>-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&gt;</a:t>
            </a:r>
            <a:r>
              <a:rPr dirty="0" sz="1700" spc="-3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heterogeneous</a:t>
            </a:r>
            <a:r>
              <a:rPr dirty="0" sz="1700" spc="-4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groups</a:t>
            </a:r>
            <a:r>
              <a:rPr dirty="0" sz="1700" spc="-3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evaluated</a:t>
            </a:r>
            <a:endParaRPr sz="1700">
              <a:latin typeface="Calibri"/>
              <a:cs typeface="Calibri"/>
            </a:endParaRPr>
          </a:p>
          <a:p>
            <a:pPr marL="371475" marR="5080" indent="-359410">
              <a:lnSpc>
                <a:spcPct val="120000"/>
              </a:lnSpc>
              <a:spcBef>
                <a:spcPts val="550"/>
              </a:spcBef>
              <a:buFont typeface="Arial MT"/>
              <a:buChar char="●"/>
              <a:tabLst>
                <a:tab pos="371475" algn="l"/>
              </a:tabLst>
            </a:pP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The</a:t>
            </a:r>
            <a:r>
              <a:rPr dirty="0" sz="1700" spc="35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majority</a:t>
            </a:r>
            <a:r>
              <a:rPr dirty="0" sz="1700" spc="35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of</a:t>
            </a:r>
            <a:r>
              <a:rPr dirty="0" sz="1700" spc="36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ovarian</a:t>
            </a:r>
            <a:r>
              <a:rPr dirty="0" sz="1700" spc="35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metastases</a:t>
            </a:r>
            <a:r>
              <a:rPr dirty="0" sz="1700" spc="37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were</a:t>
            </a:r>
            <a:r>
              <a:rPr dirty="0" sz="1700" spc="355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occult</a:t>
            </a:r>
            <a:r>
              <a:rPr dirty="0" sz="1700" spc="350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to</a:t>
            </a:r>
            <a:r>
              <a:rPr dirty="0" sz="1700" spc="355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radiological</a:t>
            </a:r>
            <a:r>
              <a:rPr dirty="0" sz="1700" spc="355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examination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,</a:t>
            </a:r>
            <a:r>
              <a:rPr dirty="0" sz="1700" spc="35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being detected</a:t>
            </a:r>
            <a:r>
              <a:rPr dirty="0" sz="1700" spc="-5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solely</a:t>
            </a:r>
            <a:r>
              <a:rPr dirty="0" sz="17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after</a:t>
            </a:r>
            <a:r>
              <a:rPr dirty="0" sz="17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pathologic</a:t>
            </a:r>
            <a:r>
              <a:rPr dirty="0" sz="1700" spc="-5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examination</a:t>
            </a:r>
            <a:r>
              <a:rPr dirty="0" sz="17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of</a:t>
            </a:r>
            <a:r>
              <a:rPr dirty="0" sz="17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surgical</a:t>
            </a:r>
            <a:r>
              <a:rPr dirty="0" sz="1700" spc="-5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specimens;</a:t>
            </a:r>
            <a:endParaRPr sz="1700">
              <a:latin typeface="Calibri"/>
              <a:cs typeface="Calibri"/>
            </a:endParaRPr>
          </a:p>
          <a:p>
            <a:pPr lvl="1" marL="828675" indent="-358775">
              <a:lnSpc>
                <a:spcPct val="100000"/>
              </a:lnSpc>
              <a:spcBef>
                <a:spcPts val="1245"/>
              </a:spcBef>
              <a:buFont typeface="Arial MT"/>
              <a:buChar char="○"/>
              <a:tabLst>
                <a:tab pos="828675" algn="l"/>
              </a:tabLst>
            </a:pP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Metastases</a:t>
            </a:r>
            <a:r>
              <a:rPr dirty="0" sz="1700" spc="-5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from</a:t>
            </a:r>
            <a:r>
              <a:rPr dirty="0" sz="1700" spc="-5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breast</a:t>
            </a:r>
            <a:r>
              <a:rPr dirty="0" sz="1700" spc="-5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cancer</a:t>
            </a:r>
            <a:r>
              <a:rPr dirty="0" sz="1700" spc="-5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are</a:t>
            </a:r>
            <a:r>
              <a:rPr dirty="0" sz="1700" spc="-5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generally</a:t>
            </a:r>
            <a:r>
              <a:rPr dirty="0" sz="1700" spc="-5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small</a:t>
            </a:r>
            <a:r>
              <a:rPr dirty="0" sz="1700" spc="-5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/</a:t>
            </a:r>
            <a:r>
              <a:rPr dirty="0" sz="1700" spc="-5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microscopic;</a:t>
            </a:r>
            <a:endParaRPr sz="1700">
              <a:latin typeface="Calibri"/>
              <a:cs typeface="Calibri"/>
            </a:endParaRPr>
          </a:p>
          <a:p>
            <a:pPr lvl="1" marL="828675" indent="-358775">
              <a:lnSpc>
                <a:spcPct val="100000"/>
              </a:lnSpc>
              <a:spcBef>
                <a:spcPts val="795"/>
              </a:spcBef>
              <a:buFont typeface="Arial MT"/>
              <a:buChar char="○"/>
              <a:tabLst>
                <a:tab pos="828675" algn="l"/>
              </a:tabLst>
            </a:pP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Radiological</a:t>
            </a:r>
            <a:r>
              <a:rPr dirty="0" sz="1700" spc="-5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examination</a:t>
            </a:r>
            <a:r>
              <a:rPr dirty="0" sz="1700" spc="-5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may</a:t>
            </a:r>
            <a:r>
              <a:rPr dirty="0" sz="1700" spc="-5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not</a:t>
            </a:r>
            <a:r>
              <a:rPr dirty="0" sz="1700" spc="-5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exclude</a:t>
            </a:r>
            <a:r>
              <a:rPr dirty="0" sz="1700" spc="-5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ovarian</a:t>
            </a:r>
            <a:r>
              <a:rPr dirty="0" sz="1700" spc="-5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involvement;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Conclusions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593" y="815594"/>
            <a:ext cx="1617361" cy="14960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33230" y="1165733"/>
            <a:ext cx="8197215" cy="1782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1475" indent="-358775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1475" algn="l"/>
              </a:tabLst>
            </a:pP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Preoperative</a:t>
            </a:r>
            <a:r>
              <a:rPr dirty="0" sz="1700" spc="-3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imaging</a:t>
            </a:r>
            <a:r>
              <a:rPr dirty="0" sz="1700" spc="-3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findings</a:t>
            </a:r>
            <a:r>
              <a:rPr dirty="0" sz="1700" spc="-3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did</a:t>
            </a:r>
            <a:r>
              <a:rPr dirty="0" sz="1700" spc="-2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not</a:t>
            </a:r>
            <a:r>
              <a:rPr dirty="0" sz="1700" spc="-3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significantly</a:t>
            </a:r>
            <a:r>
              <a:rPr dirty="0" sz="1700" spc="-3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correlate</a:t>
            </a:r>
            <a:r>
              <a:rPr dirty="0" sz="1700" spc="-2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with</a:t>
            </a:r>
            <a:r>
              <a:rPr dirty="0" sz="1700" spc="-3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overall</a:t>
            </a:r>
            <a:r>
              <a:rPr dirty="0" sz="1700" spc="-3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survival;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●"/>
            </a:pP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5"/>
              </a:spcBef>
              <a:buFont typeface="Arial MT"/>
              <a:buChar char="●"/>
            </a:pPr>
            <a:endParaRPr sz="1700">
              <a:latin typeface="Calibri"/>
              <a:cs typeface="Calibri"/>
            </a:endParaRPr>
          </a:p>
          <a:p>
            <a:pPr algn="just" marL="371475" marR="5080" indent="-359410">
              <a:lnSpc>
                <a:spcPct val="120000"/>
              </a:lnSpc>
              <a:buFont typeface="Arial"/>
              <a:buChar char="●"/>
              <a:tabLst>
                <a:tab pos="371475" algn="l"/>
              </a:tabLst>
            </a:pPr>
            <a:r>
              <a:rPr dirty="0" sz="1700" i="1">
                <a:solidFill>
                  <a:srgbClr val="555755"/>
                </a:solidFill>
                <a:latin typeface="Calibri"/>
                <a:cs typeface="Calibri"/>
              </a:rPr>
              <a:t>Preliminary</a:t>
            </a:r>
            <a:r>
              <a:rPr dirty="0" sz="1700" spc="135" i="1">
                <a:solidFill>
                  <a:srgbClr val="555755"/>
                </a:solidFill>
                <a:latin typeface="Calibri"/>
                <a:cs typeface="Calibri"/>
              </a:rPr>
              <a:t>  </a:t>
            </a:r>
            <a:r>
              <a:rPr dirty="0" sz="1700" i="1">
                <a:solidFill>
                  <a:srgbClr val="555755"/>
                </a:solidFill>
                <a:latin typeface="Calibri"/>
                <a:cs typeface="Calibri"/>
              </a:rPr>
              <a:t>comparative</a:t>
            </a:r>
            <a:r>
              <a:rPr dirty="0" sz="1700" spc="140" i="1">
                <a:solidFill>
                  <a:srgbClr val="555755"/>
                </a:solidFill>
                <a:latin typeface="Calibri"/>
                <a:cs typeface="Calibri"/>
              </a:rPr>
              <a:t>  </a:t>
            </a:r>
            <a:r>
              <a:rPr dirty="0" sz="1700" i="1">
                <a:solidFill>
                  <a:srgbClr val="555755"/>
                </a:solidFill>
                <a:latin typeface="Calibri"/>
                <a:cs typeface="Calibri"/>
              </a:rPr>
              <a:t>analysis:</a:t>
            </a:r>
            <a:r>
              <a:rPr dirty="0" sz="1700" spc="145" i="1">
                <a:solidFill>
                  <a:srgbClr val="555755"/>
                </a:solidFill>
                <a:latin typeface="Calibri"/>
                <a:cs typeface="Calibri"/>
              </a:rPr>
              <a:t>  </a:t>
            </a:r>
            <a:r>
              <a:rPr dirty="0" sz="1700" b="1" i="1">
                <a:solidFill>
                  <a:srgbClr val="555755"/>
                </a:solidFill>
                <a:latin typeface="Calibri"/>
                <a:cs typeface="Calibri"/>
              </a:rPr>
              <a:t>patients</a:t>
            </a:r>
            <a:r>
              <a:rPr dirty="0" sz="1700" spc="140" b="1" i="1">
                <a:solidFill>
                  <a:srgbClr val="555755"/>
                </a:solidFill>
                <a:latin typeface="Calibri"/>
                <a:cs typeface="Calibri"/>
              </a:rPr>
              <a:t>  </a:t>
            </a:r>
            <a:r>
              <a:rPr dirty="0" sz="1700" b="1" i="1">
                <a:solidFill>
                  <a:srgbClr val="555755"/>
                </a:solidFill>
                <a:latin typeface="Calibri"/>
                <a:cs typeface="Calibri"/>
              </a:rPr>
              <a:t>with</a:t>
            </a:r>
            <a:r>
              <a:rPr dirty="0" sz="1700" spc="135" b="1" i="1">
                <a:solidFill>
                  <a:srgbClr val="555755"/>
                </a:solidFill>
                <a:latin typeface="Calibri"/>
                <a:cs typeface="Calibri"/>
              </a:rPr>
              <a:t>  </a:t>
            </a:r>
            <a:r>
              <a:rPr dirty="0" sz="1700" b="1" i="1">
                <a:solidFill>
                  <a:srgbClr val="555755"/>
                </a:solidFill>
                <a:latin typeface="Calibri"/>
                <a:cs typeface="Calibri"/>
              </a:rPr>
              <a:t>histologically</a:t>
            </a:r>
            <a:r>
              <a:rPr dirty="0" sz="1700" spc="140" b="1" i="1">
                <a:solidFill>
                  <a:srgbClr val="555755"/>
                </a:solidFill>
                <a:latin typeface="Calibri"/>
                <a:cs typeface="Calibri"/>
              </a:rPr>
              <a:t>  </a:t>
            </a:r>
            <a:r>
              <a:rPr dirty="0" sz="1700" b="1" i="1">
                <a:solidFill>
                  <a:srgbClr val="555755"/>
                </a:solidFill>
                <a:latin typeface="Calibri"/>
                <a:cs typeface="Calibri"/>
              </a:rPr>
              <a:t>confirmed</a:t>
            </a:r>
            <a:r>
              <a:rPr dirty="0" sz="1700" spc="135" b="1" i="1">
                <a:solidFill>
                  <a:srgbClr val="555755"/>
                </a:solidFill>
                <a:latin typeface="Calibri"/>
                <a:cs typeface="Calibri"/>
              </a:rPr>
              <a:t>  </a:t>
            </a:r>
            <a:r>
              <a:rPr dirty="0" sz="1700" spc="-10" b="1" i="1">
                <a:solidFill>
                  <a:srgbClr val="555755"/>
                </a:solidFill>
                <a:latin typeface="Calibri"/>
                <a:cs typeface="Calibri"/>
              </a:rPr>
              <a:t>ovarian </a:t>
            </a:r>
            <a:r>
              <a:rPr dirty="0" sz="1700" b="1" i="1">
                <a:solidFill>
                  <a:srgbClr val="555755"/>
                </a:solidFill>
                <a:latin typeface="Calibri"/>
                <a:cs typeface="Calibri"/>
              </a:rPr>
              <a:t>metastasis</a:t>
            </a:r>
            <a:r>
              <a:rPr dirty="0" sz="1700" spc="100" b="1" i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 i="1">
                <a:solidFill>
                  <a:srgbClr val="555755"/>
                </a:solidFill>
                <a:latin typeface="Calibri"/>
                <a:cs typeface="Calibri"/>
              </a:rPr>
              <a:t>had</a:t>
            </a:r>
            <a:r>
              <a:rPr dirty="0" sz="1700" spc="100" b="1" i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 i="1">
                <a:solidFill>
                  <a:srgbClr val="555755"/>
                </a:solidFill>
                <a:latin typeface="Calibri"/>
                <a:cs typeface="Calibri"/>
              </a:rPr>
              <a:t>a</a:t>
            </a:r>
            <a:r>
              <a:rPr dirty="0" sz="1700" spc="105" b="1" i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 i="1">
                <a:solidFill>
                  <a:srgbClr val="555755"/>
                </a:solidFill>
                <a:latin typeface="Calibri"/>
                <a:cs typeface="Calibri"/>
              </a:rPr>
              <a:t>shorter</a:t>
            </a:r>
            <a:r>
              <a:rPr dirty="0" sz="1700" spc="100" b="1" i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 i="1">
                <a:solidFill>
                  <a:srgbClr val="555755"/>
                </a:solidFill>
                <a:latin typeface="Calibri"/>
                <a:cs typeface="Calibri"/>
              </a:rPr>
              <a:t>overall</a:t>
            </a:r>
            <a:r>
              <a:rPr dirty="0" sz="1700" spc="100" b="1" i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 i="1">
                <a:solidFill>
                  <a:srgbClr val="555755"/>
                </a:solidFill>
                <a:latin typeface="Calibri"/>
                <a:cs typeface="Calibri"/>
              </a:rPr>
              <a:t>survival</a:t>
            </a:r>
            <a:r>
              <a:rPr dirty="0" sz="1700" spc="105" b="1" i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 i="1">
                <a:solidFill>
                  <a:srgbClr val="555755"/>
                </a:solidFill>
                <a:latin typeface="Calibri"/>
                <a:cs typeface="Calibri"/>
              </a:rPr>
              <a:t>when</a:t>
            </a:r>
            <a:r>
              <a:rPr dirty="0" sz="1700" spc="100" b="1" i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 i="1">
                <a:solidFill>
                  <a:srgbClr val="555755"/>
                </a:solidFill>
                <a:latin typeface="Calibri"/>
                <a:cs typeface="Calibri"/>
              </a:rPr>
              <a:t>compared</a:t>
            </a:r>
            <a:r>
              <a:rPr dirty="0" sz="1700" spc="105" b="1" i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 i="1">
                <a:solidFill>
                  <a:srgbClr val="555755"/>
                </a:solidFill>
                <a:latin typeface="Calibri"/>
                <a:cs typeface="Calibri"/>
              </a:rPr>
              <a:t>with</a:t>
            </a:r>
            <a:r>
              <a:rPr dirty="0" sz="1700" spc="100" b="1" i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 i="1">
                <a:solidFill>
                  <a:srgbClr val="555755"/>
                </a:solidFill>
                <a:latin typeface="Calibri"/>
                <a:cs typeface="Calibri"/>
              </a:rPr>
              <a:t>those</a:t>
            </a:r>
            <a:r>
              <a:rPr dirty="0" sz="1700" spc="100" b="1" i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 i="1">
                <a:solidFill>
                  <a:srgbClr val="555755"/>
                </a:solidFill>
                <a:latin typeface="Calibri"/>
                <a:cs typeface="Calibri"/>
              </a:rPr>
              <a:t>without</a:t>
            </a:r>
            <a:r>
              <a:rPr dirty="0" sz="1700" spc="105" b="1" i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 b="1" i="1">
                <a:solidFill>
                  <a:srgbClr val="555755"/>
                </a:solidFill>
                <a:latin typeface="Calibri"/>
                <a:cs typeface="Calibri"/>
              </a:rPr>
              <a:t>ovarian </a:t>
            </a:r>
            <a:r>
              <a:rPr dirty="0" sz="1700" b="1" i="1">
                <a:solidFill>
                  <a:srgbClr val="555755"/>
                </a:solidFill>
                <a:latin typeface="Calibri"/>
                <a:cs typeface="Calibri"/>
              </a:rPr>
              <a:t>involvement</a:t>
            </a:r>
            <a:r>
              <a:rPr dirty="0" sz="1700" spc="300" b="1" i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555755"/>
                </a:solidFill>
                <a:latin typeface="Calibri"/>
                <a:cs typeface="Calibri"/>
              </a:rPr>
              <a:t>(84</a:t>
            </a:r>
            <a:r>
              <a:rPr dirty="0" sz="1700" spc="-45" i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555755"/>
                </a:solidFill>
                <a:latin typeface="Calibri"/>
                <a:cs typeface="Calibri"/>
              </a:rPr>
              <a:t>x</a:t>
            </a:r>
            <a:r>
              <a:rPr dirty="0" sz="1700" spc="-45" i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i="1">
                <a:solidFill>
                  <a:srgbClr val="555755"/>
                </a:solidFill>
                <a:latin typeface="Calibri"/>
                <a:cs typeface="Calibri"/>
              </a:rPr>
              <a:t>71</a:t>
            </a:r>
            <a:r>
              <a:rPr dirty="0" sz="1700" spc="-45" i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 i="1">
                <a:solidFill>
                  <a:srgbClr val="555755"/>
                </a:solidFill>
                <a:latin typeface="Calibri"/>
                <a:cs typeface="Calibri"/>
              </a:rPr>
              <a:t>months).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References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593" y="815594"/>
            <a:ext cx="1617361" cy="14960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34975" y="1169796"/>
            <a:ext cx="8272145" cy="3482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Ferlay</a:t>
            </a:r>
            <a:r>
              <a:rPr dirty="0" sz="900" spc="-3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J,</a:t>
            </a:r>
            <a:r>
              <a:rPr dirty="0" sz="900" spc="-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Ervik</a:t>
            </a:r>
            <a:r>
              <a:rPr dirty="0" sz="900" spc="-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M,</a:t>
            </a:r>
            <a:r>
              <a:rPr dirty="0" sz="900" spc="-2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Lam</a:t>
            </a:r>
            <a:r>
              <a:rPr dirty="0" sz="900" spc="-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50">
                <a:solidFill>
                  <a:srgbClr val="555755"/>
                </a:solidFill>
                <a:latin typeface="Calibri"/>
                <a:cs typeface="Calibri"/>
              </a:rPr>
              <a:t>F,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et</a:t>
            </a:r>
            <a:r>
              <a:rPr dirty="0" sz="900" spc="-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al.</a:t>
            </a:r>
            <a:r>
              <a:rPr dirty="0" sz="900" spc="-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Global</a:t>
            </a:r>
            <a:r>
              <a:rPr dirty="0" sz="900" spc="-2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Cancer</a:t>
            </a:r>
            <a:r>
              <a:rPr dirty="0" sz="900" spc="-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Observatory:</a:t>
            </a:r>
            <a:r>
              <a:rPr dirty="0" sz="900" spc="-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Cancer</a:t>
            </a:r>
            <a:r>
              <a:rPr dirty="0" sz="900" spc="-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30">
                <a:solidFill>
                  <a:srgbClr val="555755"/>
                </a:solidFill>
                <a:latin typeface="Calibri"/>
                <a:cs typeface="Calibri"/>
              </a:rPr>
              <a:t>Today.</a:t>
            </a:r>
            <a:r>
              <a:rPr dirty="0" sz="900" spc="-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Lyon,</a:t>
            </a:r>
            <a:r>
              <a:rPr dirty="0" sz="900" spc="-2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France:</a:t>
            </a:r>
            <a:r>
              <a:rPr dirty="0" sz="900" spc="-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IARC.</a:t>
            </a:r>
            <a:r>
              <a:rPr dirty="0" sz="900" spc="-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https://gco.iarc.fr/today/en</a:t>
            </a:r>
            <a:endParaRPr sz="900">
              <a:latin typeface="Calibri"/>
              <a:cs typeface="Calibri"/>
            </a:endParaRPr>
          </a:p>
          <a:p>
            <a:pPr marL="12700" marR="46355">
              <a:lnSpc>
                <a:spcPct val="212600"/>
              </a:lnSpc>
            </a:pP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Tian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60">
                <a:solidFill>
                  <a:srgbClr val="555755"/>
                </a:solidFill>
                <a:latin typeface="Calibri"/>
                <a:cs typeface="Calibri"/>
              </a:rPr>
              <a:t>W,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Zhou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60">
                <a:solidFill>
                  <a:srgbClr val="555755"/>
                </a:solidFill>
                <a:latin typeface="Calibri"/>
                <a:cs typeface="Calibri"/>
              </a:rPr>
              <a:t>Y,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 Wu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M,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et al.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Ovarian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metastasis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from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breast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cancer: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a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comprehensive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555755"/>
                </a:solidFill>
                <a:latin typeface="Calibri"/>
                <a:cs typeface="Calibri"/>
              </a:rPr>
              <a:t>review.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Clin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Transl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Oncol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21,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819–827 (2019).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https://doi.org/10.1007/s12094-018-02007-</a:t>
            </a:r>
            <a:r>
              <a:rPr dirty="0" sz="900" spc="-25">
                <a:solidFill>
                  <a:srgbClr val="555755"/>
                </a:solidFill>
                <a:latin typeface="Calibri"/>
                <a:cs typeface="Calibri"/>
              </a:rPr>
              <a:t>5.</a:t>
            </a:r>
            <a:r>
              <a:rPr dirty="0" sz="900" spc="50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Pimentel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C,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Becquet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M,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Lavoue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45">
                <a:solidFill>
                  <a:srgbClr val="555755"/>
                </a:solidFill>
                <a:latin typeface="Calibri"/>
                <a:cs typeface="Calibri"/>
              </a:rPr>
              <a:t>V,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Henno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S,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Leveque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 J,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Ouldamer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L.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Ovarian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Metastases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from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Breast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Cancer: A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Series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of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28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Cases.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Anticancer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Res.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2016;36(8):4195-4200.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  <a:spcBef>
                <a:spcPts val="1000"/>
              </a:spcBef>
            </a:pP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Eid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R,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Abdo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M,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Zgheib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G,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et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al.</a:t>
            </a:r>
            <a:r>
              <a:rPr dirty="0" sz="900" spc="2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Ovarian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metastases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from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breast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cancer: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series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over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a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20-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years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period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at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a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lebanese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tertiary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care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centerInternational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Journal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of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Gynecologic Cancer</a:t>
            </a:r>
            <a:r>
              <a:rPr dirty="0" sz="900" spc="50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2019;29:A118-A119.</a:t>
            </a:r>
            <a:endParaRPr sz="900">
              <a:latin typeface="Calibri"/>
              <a:cs typeface="Calibri"/>
            </a:endParaRPr>
          </a:p>
          <a:p>
            <a:pPr marL="12700" marR="40640">
              <a:lnSpc>
                <a:spcPct val="120000"/>
              </a:lnSpc>
              <a:spcBef>
                <a:spcPts val="1000"/>
              </a:spcBef>
            </a:pP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Cerkauskaite</a:t>
            </a:r>
            <a:r>
              <a:rPr dirty="0" sz="900" spc="9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D,</a:t>
            </a:r>
            <a:r>
              <a:rPr dirty="0" sz="900" spc="9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Zilinskas</a:t>
            </a:r>
            <a:r>
              <a:rPr dirty="0" sz="900" spc="9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K,</a:t>
            </a:r>
            <a:r>
              <a:rPr dirty="0" sz="900" spc="9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Varnelis</a:t>
            </a:r>
            <a:r>
              <a:rPr dirty="0" sz="900" spc="9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P,</a:t>
            </a:r>
            <a:r>
              <a:rPr dirty="0" sz="900" spc="9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Oreibi</a:t>
            </a:r>
            <a:r>
              <a:rPr dirty="0" sz="900" spc="9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ME,</a:t>
            </a:r>
            <a:r>
              <a:rPr dirty="0" sz="900" spc="9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Asejev</a:t>
            </a:r>
            <a:r>
              <a:rPr dirty="0" sz="900" spc="9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V,</a:t>
            </a:r>
            <a:r>
              <a:rPr dirty="0" sz="900" spc="9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Dulskas</a:t>
            </a:r>
            <a:r>
              <a:rPr dirty="0" sz="900" spc="9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A.</a:t>
            </a:r>
            <a:r>
              <a:rPr dirty="0" sz="900" spc="9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Ovarian</a:t>
            </a:r>
            <a:r>
              <a:rPr dirty="0" sz="900" spc="9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metastases</a:t>
            </a:r>
            <a:r>
              <a:rPr dirty="0" sz="900" spc="9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from</a:t>
            </a:r>
            <a:r>
              <a:rPr dirty="0" sz="900" spc="9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breast</a:t>
            </a:r>
            <a:r>
              <a:rPr dirty="0" sz="900" spc="9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cancer:</a:t>
            </a:r>
            <a:r>
              <a:rPr dirty="0" sz="900" spc="9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A</a:t>
            </a:r>
            <a:r>
              <a:rPr dirty="0" sz="900" spc="9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report</a:t>
            </a:r>
            <a:r>
              <a:rPr dirty="0" sz="900" spc="9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of</a:t>
            </a:r>
            <a:r>
              <a:rPr dirty="0" sz="900" spc="9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24</a:t>
            </a:r>
            <a:r>
              <a:rPr dirty="0" sz="900" spc="9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cases.</a:t>
            </a:r>
            <a:r>
              <a:rPr dirty="0" sz="900" spc="9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J</a:t>
            </a:r>
            <a:r>
              <a:rPr dirty="0" sz="900" spc="9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Gynecol</a:t>
            </a:r>
            <a:r>
              <a:rPr dirty="0" sz="900" spc="9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Obstet</a:t>
            </a:r>
            <a:r>
              <a:rPr dirty="0" sz="900" spc="9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Hum</a:t>
            </a:r>
            <a:r>
              <a:rPr dirty="0" sz="900" spc="9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Reprod.</a:t>
            </a:r>
            <a:r>
              <a:rPr dirty="0" sz="900" spc="9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555755"/>
                </a:solidFill>
                <a:latin typeface="Calibri"/>
                <a:cs typeface="Calibri"/>
              </a:rPr>
              <a:t>2021</a:t>
            </a:r>
            <a:r>
              <a:rPr dirty="0" sz="900" spc="50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Jun;50(6):102075.</a:t>
            </a:r>
            <a:r>
              <a:rPr dirty="0" sz="900" spc="2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doi:</a:t>
            </a:r>
            <a:r>
              <a:rPr dirty="0" sz="900" spc="2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10.1016/j.jogoh.2021.102075.</a:t>
            </a:r>
            <a:r>
              <a:rPr dirty="0" sz="900" spc="2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Epub</a:t>
            </a:r>
            <a:r>
              <a:rPr dirty="0" sz="900" spc="2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2021</a:t>
            </a:r>
            <a:r>
              <a:rPr dirty="0" sz="900" spc="2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Jan</a:t>
            </a:r>
            <a:r>
              <a:rPr dirty="0" sz="900" spc="2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28.</a:t>
            </a:r>
            <a:r>
              <a:rPr dirty="0" sz="900" spc="2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PMID:</a:t>
            </a:r>
            <a:r>
              <a:rPr dirty="0" sz="900" spc="2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33515851.</a:t>
            </a:r>
            <a:endParaRPr sz="900">
              <a:latin typeface="Calibri"/>
              <a:cs typeface="Calibri"/>
            </a:endParaRPr>
          </a:p>
          <a:p>
            <a:pPr marL="12700" marR="65405">
              <a:lnSpc>
                <a:spcPct val="120000"/>
              </a:lnSpc>
              <a:spcBef>
                <a:spcPts val="1000"/>
              </a:spcBef>
            </a:pP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Bigorie</a:t>
            </a:r>
            <a:r>
              <a:rPr dirty="0" sz="900" spc="6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V,</a:t>
            </a:r>
            <a:r>
              <a:rPr dirty="0" sz="900" spc="6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Morice</a:t>
            </a:r>
            <a:r>
              <a:rPr dirty="0" sz="900" spc="7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P,</a:t>
            </a:r>
            <a:r>
              <a:rPr dirty="0" sz="900" spc="6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Duvillard</a:t>
            </a:r>
            <a:r>
              <a:rPr dirty="0" sz="900" spc="6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P,</a:t>
            </a:r>
            <a:r>
              <a:rPr dirty="0" sz="900" spc="7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Antoine</a:t>
            </a:r>
            <a:r>
              <a:rPr dirty="0" sz="900" spc="6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M,</a:t>
            </a:r>
            <a:r>
              <a:rPr dirty="0" sz="900" spc="7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Cortez</a:t>
            </a:r>
            <a:r>
              <a:rPr dirty="0" sz="900" spc="6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A,</a:t>
            </a:r>
            <a:r>
              <a:rPr dirty="0" sz="900" spc="6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Flejou</a:t>
            </a:r>
            <a:r>
              <a:rPr dirty="0" sz="900" spc="7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JF,</a:t>
            </a:r>
            <a:r>
              <a:rPr dirty="0" sz="900" spc="6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Uzan</a:t>
            </a:r>
            <a:r>
              <a:rPr dirty="0" sz="900" spc="6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S,</a:t>
            </a:r>
            <a:r>
              <a:rPr dirty="0" sz="900" spc="7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Darai</a:t>
            </a:r>
            <a:r>
              <a:rPr dirty="0" sz="900" spc="6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E,</a:t>
            </a:r>
            <a:r>
              <a:rPr dirty="0" sz="900" spc="7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Barranger</a:t>
            </a:r>
            <a:r>
              <a:rPr dirty="0" sz="900" spc="6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E.</a:t>
            </a:r>
            <a:r>
              <a:rPr dirty="0" sz="900" spc="6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Ovarian</a:t>
            </a:r>
            <a:r>
              <a:rPr dirty="0" sz="900" spc="7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metastases</a:t>
            </a:r>
            <a:r>
              <a:rPr dirty="0" sz="900" spc="6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from</a:t>
            </a:r>
            <a:r>
              <a:rPr dirty="0" sz="900" spc="6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breast</a:t>
            </a:r>
            <a:r>
              <a:rPr dirty="0" sz="900" spc="7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cancer:</a:t>
            </a:r>
            <a:r>
              <a:rPr dirty="0" sz="900" spc="6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report</a:t>
            </a:r>
            <a:r>
              <a:rPr dirty="0" sz="900" spc="7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of</a:t>
            </a:r>
            <a:r>
              <a:rPr dirty="0" sz="900" spc="6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29</a:t>
            </a:r>
            <a:r>
              <a:rPr dirty="0" sz="900" spc="6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cases.</a:t>
            </a:r>
            <a:r>
              <a:rPr dirty="0" sz="900" spc="7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Cancer.</a:t>
            </a:r>
            <a:r>
              <a:rPr dirty="0" sz="900" spc="6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2010</a:t>
            </a:r>
            <a:r>
              <a:rPr dirty="0" sz="900" spc="6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555755"/>
                </a:solidFill>
                <a:latin typeface="Calibri"/>
                <a:cs typeface="Calibri"/>
              </a:rPr>
              <a:t>Feb</a:t>
            </a:r>
            <a:r>
              <a:rPr dirty="0" sz="900" spc="50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15;116(4):799-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804.</a:t>
            </a:r>
            <a:r>
              <a:rPr dirty="0" sz="900" spc="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doi:</a:t>
            </a:r>
            <a:r>
              <a:rPr dirty="0" sz="900" spc="3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10.1002/cncr.24807.</a:t>
            </a:r>
            <a:r>
              <a:rPr dirty="0" sz="900" spc="2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PMID:</a:t>
            </a:r>
            <a:r>
              <a:rPr dirty="0" sz="900" spc="3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20041486.</a:t>
            </a:r>
            <a:endParaRPr sz="900">
              <a:latin typeface="Calibri"/>
              <a:cs typeface="Calibri"/>
            </a:endParaRPr>
          </a:p>
          <a:p>
            <a:pPr marL="12700" marR="49530">
              <a:lnSpc>
                <a:spcPct val="120000"/>
              </a:lnSpc>
              <a:spcBef>
                <a:spcPts val="1000"/>
              </a:spcBef>
            </a:pP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Peters</a:t>
            </a:r>
            <a:r>
              <a:rPr dirty="0" sz="900" spc="-2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35">
                <a:solidFill>
                  <a:srgbClr val="555755"/>
                </a:solidFill>
                <a:latin typeface="Calibri"/>
                <a:cs typeface="Calibri"/>
              </a:rPr>
              <a:t>IT,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van</a:t>
            </a:r>
            <a:r>
              <a:rPr dirty="0" sz="900" spc="-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Zwet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40">
                <a:solidFill>
                  <a:srgbClr val="555755"/>
                </a:solidFill>
                <a:latin typeface="Calibri"/>
                <a:cs typeface="Calibri"/>
              </a:rPr>
              <a:t>EW,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Smit</a:t>
            </a:r>
            <a:r>
              <a:rPr dirty="0" sz="900" spc="-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40">
                <a:solidFill>
                  <a:srgbClr val="555755"/>
                </a:solidFill>
                <a:latin typeface="Calibri"/>
                <a:cs typeface="Calibri"/>
              </a:rPr>
              <a:t>VT,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Liefers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GJ,</a:t>
            </a:r>
            <a:r>
              <a:rPr dirty="0" sz="900" spc="-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Kuppen </a:t>
            </a:r>
            <a:r>
              <a:rPr dirty="0" sz="900" spc="-30">
                <a:solidFill>
                  <a:srgbClr val="555755"/>
                </a:solidFill>
                <a:latin typeface="Calibri"/>
                <a:cs typeface="Calibri"/>
              </a:rPr>
              <a:t>PJ,</a:t>
            </a:r>
            <a:r>
              <a:rPr dirty="0" sz="900" spc="-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Hilders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CG,</a:t>
            </a:r>
            <a:r>
              <a:rPr dirty="0" sz="900" spc="-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555755"/>
                </a:solidFill>
                <a:latin typeface="Calibri"/>
                <a:cs typeface="Calibri"/>
              </a:rPr>
              <a:t>Trimbos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JB.</a:t>
            </a:r>
            <a:r>
              <a:rPr dirty="0" sz="900" spc="-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Prevalence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and</a:t>
            </a:r>
            <a:r>
              <a:rPr dirty="0" sz="900" spc="-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Risk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Factors</a:t>
            </a:r>
            <a:r>
              <a:rPr dirty="0" sz="900" spc="-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of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Ovarian</a:t>
            </a:r>
            <a:r>
              <a:rPr dirty="0" sz="900" spc="-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Metastases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in</a:t>
            </a:r>
            <a:r>
              <a:rPr dirty="0" sz="900" spc="-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Breast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Cancer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Patients</a:t>
            </a:r>
            <a:r>
              <a:rPr dirty="0" sz="900" spc="-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&lt;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41</a:t>
            </a:r>
            <a:r>
              <a:rPr dirty="0" sz="900" spc="-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555755"/>
                </a:solidFill>
                <a:latin typeface="Calibri"/>
                <a:cs typeface="Calibri"/>
              </a:rPr>
              <a:t>Years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of</a:t>
            </a:r>
            <a:r>
              <a:rPr dirty="0" sz="900" spc="-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Age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in</a:t>
            </a:r>
            <a:r>
              <a:rPr dirty="0" sz="900" spc="4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555755"/>
                </a:solidFill>
                <a:latin typeface="Calibri"/>
                <a:cs typeface="Calibri"/>
              </a:rPr>
              <a:t>the</a:t>
            </a:r>
            <a:r>
              <a:rPr dirty="0" sz="900" spc="50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Netherlands: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A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Nationwide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Retrospective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 Cohort </a:t>
            </a:r>
            <a:r>
              <a:rPr dirty="0" sz="900" spc="-20">
                <a:solidFill>
                  <a:srgbClr val="555755"/>
                </a:solidFill>
                <a:latin typeface="Calibri"/>
                <a:cs typeface="Calibri"/>
              </a:rPr>
              <a:t>Study.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PLoS One. 2017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Jan 26;12(1):e0168277. doi: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10.1371/journal.pone.0168277.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 PMID: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28125710; PMCID: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PMC5268771.</a:t>
            </a:r>
            <a:endParaRPr sz="900">
              <a:latin typeface="Calibri"/>
              <a:cs typeface="Calibri"/>
            </a:endParaRPr>
          </a:p>
          <a:p>
            <a:pPr marL="12700" marR="20955">
              <a:lnSpc>
                <a:spcPct val="120000"/>
              </a:lnSpc>
              <a:spcBef>
                <a:spcPts val="1000"/>
              </a:spcBef>
            </a:pPr>
            <a:r>
              <a:rPr dirty="0" sz="900" spc="-20">
                <a:solidFill>
                  <a:srgbClr val="555755"/>
                </a:solidFill>
                <a:latin typeface="Calibri"/>
                <a:cs typeface="Calibri"/>
              </a:rPr>
              <a:t>Tserkezoglou</a:t>
            </a:r>
            <a:r>
              <a:rPr dirty="0" sz="900" spc="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A,</a:t>
            </a:r>
            <a:r>
              <a:rPr dirty="0" sz="900" spc="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Kontou</a:t>
            </a:r>
            <a:r>
              <a:rPr dirty="0" sz="900" spc="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S,</a:t>
            </a:r>
            <a:r>
              <a:rPr dirty="0" sz="900" spc="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Hadjieleftheriou</a:t>
            </a:r>
            <a:r>
              <a:rPr dirty="0" sz="900" spc="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G,</a:t>
            </a:r>
            <a:r>
              <a:rPr dirty="0" sz="900" spc="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Apostolikas</a:t>
            </a:r>
            <a:r>
              <a:rPr dirty="0" sz="900" spc="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N,</a:t>
            </a:r>
            <a:r>
              <a:rPr dirty="0" sz="900" spc="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Vassilomanolakis</a:t>
            </a:r>
            <a:r>
              <a:rPr dirty="0" sz="900" spc="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M,</a:t>
            </a:r>
            <a:r>
              <a:rPr dirty="0" sz="900" spc="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Sikiotis</a:t>
            </a:r>
            <a:r>
              <a:rPr dirty="0" sz="900" spc="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K,</a:t>
            </a:r>
            <a:r>
              <a:rPr dirty="0" sz="900" spc="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et</a:t>
            </a:r>
            <a:r>
              <a:rPr dirty="0" sz="900" spc="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al.</a:t>
            </a:r>
            <a:r>
              <a:rPr dirty="0" sz="900" spc="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Primary</a:t>
            </a:r>
            <a:r>
              <a:rPr dirty="0" sz="900" spc="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and</a:t>
            </a:r>
            <a:r>
              <a:rPr dirty="0" sz="900" spc="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metastatic</a:t>
            </a:r>
            <a:r>
              <a:rPr dirty="0" sz="900" spc="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ovarian</a:t>
            </a:r>
            <a:r>
              <a:rPr dirty="0" sz="900" spc="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cancer</a:t>
            </a:r>
            <a:r>
              <a:rPr dirty="0" sz="900" spc="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in</a:t>
            </a:r>
            <a:r>
              <a:rPr dirty="0" sz="900" spc="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patients</a:t>
            </a:r>
            <a:r>
              <a:rPr dirty="0" sz="900" spc="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with</a:t>
            </a:r>
            <a:r>
              <a:rPr dirty="0" sz="900" spc="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prior</a:t>
            </a:r>
            <a:r>
              <a:rPr dirty="0" sz="900" spc="1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breast</a:t>
            </a:r>
            <a:r>
              <a:rPr dirty="0" sz="900" spc="1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carcinoma.</a:t>
            </a:r>
            <a:r>
              <a:rPr dirty="0" sz="900" spc="50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Pre-operative markers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and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 treatment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results.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Anticancer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Res.</a:t>
            </a:r>
            <a:r>
              <a:rPr dirty="0" sz="900" spc="-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2006;26(3B):2339–4</a:t>
            </a:r>
            <a:endParaRPr sz="900">
              <a:latin typeface="Calibri"/>
              <a:cs typeface="Calibri"/>
            </a:endParaRPr>
          </a:p>
          <a:p>
            <a:pPr marL="12700" marR="24130">
              <a:lnSpc>
                <a:spcPct val="120000"/>
              </a:lnSpc>
              <a:spcBef>
                <a:spcPts val="1000"/>
              </a:spcBef>
              <a:tabLst>
                <a:tab pos="504825" algn="l"/>
                <a:tab pos="706120" algn="l"/>
                <a:tab pos="1038225" algn="l"/>
                <a:tab pos="1260475" algn="l"/>
                <a:tab pos="1753235" algn="l"/>
                <a:tab pos="2404745" algn="l"/>
                <a:tab pos="2631440" algn="l"/>
                <a:tab pos="3054350" algn="l"/>
                <a:tab pos="3695700" algn="l"/>
                <a:tab pos="3893185" algn="l"/>
                <a:tab pos="4805680" algn="l"/>
                <a:tab pos="5190490" algn="l"/>
                <a:tab pos="5417185" algn="l"/>
                <a:tab pos="5664200" algn="l"/>
                <a:tab pos="6072505" algn="l"/>
                <a:tab pos="6541770" algn="l"/>
                <a:tab pos="6904990" algn="l"/>
                <a:tab pos="7216140" algn="l"/>
                <a:tab pos="8062595" algn="l"/>
              </a:tabLst>
            </a:pP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Gagnon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900" spc="-25">
                <a:solidFill>
                  <a:srgbClr val="555755"/>
                </a:solidFill>
                <a:latin typeface="Calibri"/>
                <a:cs typeface="Calibri"/>
              </a:rPr>
              <a:t>Y,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900" spc="-20">
                <a:solidFill>
                  <a:srgbClr val="555755"/>
                </a:solidFill>
                <a:latin typeface="Calibri"/>
                <a:cs typeface="Calibri"/>
              </a:rPr>
              <a:t>Têtu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900" spc="-25">
                <a:solidFill>
                  <a:srgbClr val="555755"/>
                </a:solidFill>
                <a:latin typeface="Calibri"/>
                <a:cs typeface="Calibri"/>
              </a:rPr>
              <a:t>B.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Ovarian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metastases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900" spc="-25">
                <a:solidFill>
                  <a:srgbClr val="555755"/>
                </a:solidFill>
                <a:latin typeface="Calibri"/>
                <a:cs typeface="Calibri"/>
              </a:rPr>
              <a:t>of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breast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carcinoma.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900" spc="-50">
                <a:solidFill>
                  <a:srgbClr val="555755"/>
                </a:solidFill>
                <a:latin typeface="Calibri"/>
                <a:cs typeface="Calibri"/>
              </a:rPr>
              <a:t>A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clinicopathologic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study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900" spc="-25">
                <a:solidFill>
                  <a:srgbClr val="555755"/>
                </a:solidFill>
                <a:latin typeface="Calibri"/>
                <a:cs typeface="Calibri"/>
              </a:rPr>
              <a:t>of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900" spc="-25">
                <a:solidFill>
                  <a:srgbClr val="555755"/>
                </a:solidFill>
                <a:latin typeface="Calibri"/>
                <a:cs typeface="Calibri"/>
              </a:rPr>
              <a:t>59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cases.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Cancer.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900" spc="-20">
                <a:solidFill>
                  <a:srgbClr val="555755"/>
                </a:solidFill>
                <a:latin typeface="Calibri"/>
                <a:cs typeface="Calibri"/>
              </a:rPr>
              <a:t>1989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900" spc="-25">
                <a:solidFill>
                  <a:srgbClr val="555755"/>
                </a:solidFill>
                <a:latin typeface="Calibri"/>
                <a:cs typeface="Calibri"/>
              </a:rPr>
              <a:t>Aug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15;64(4):892-</a:t>
            </a:r>
            <a:r>
              <a:rPr dirty="0" sz="900" spc="-25">
                <a:solidFill>
                  <a:srgbClr val="555755"/>
                </a:solidFill>
                <a:latin typeface="Calibri"/>
                <a:cs typeface="Calibri"/>
              </a:rPr>
              <a:t>8.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	</a:t>
            </a:r>
            <a:r>
              <a:rPr dirty="0" sz="900" spc="-20">
                <a:solidFill>
                  <a:srgbClr val="555755"/>
                </a:solidFill>
                <a:latin typeface="Calibri"/>
                <a:cs typeface="Calibri"/>
              </a:rPr>
              <a:t>doi:</a:t>
            </a:r>
            <a:r>
              <a:rPr dirty="0" sz="900" spc="50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10.1002/1097-0142(19890815)64:4&lt;892::aid-cncr2820640422&gt;3.0.co;2-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c.</a:t>
            </a:r>
            <a:r>
              <a:rPr dirty="0" sz="900" spc="26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55755"/>
                </a:solidFill>
                <a:latin typeface="Calibri"/>
                <a:cs typeface="Calibri"/>
              </a:rPr>
              <a:t>PMID:</a:t>
            </a:r>
            <a:r>
              <a:rPr dirty="0" sz="900" spc="26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55755"/>
                </a:solidFill>
                <a:latin typeface="Calibri"/>
                <a:cs typeface="Calibri"/>
              </a:rPr>
              <a:t>2743281.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88699" y="367854"/>
            <a:ext cx="4766602" cy="1255205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671887" y="4451349"/>
            <a:ext cx="1800225" cy="692150"/>
            <a:chOff x="3671887" y="4451349"/>
            <a:chExt cx="1800225" cy="692150"/>
          </a:xfrm>
        </p:grpSpPr>
        <p:sp>
          <p:nvSpPr>
            <p:cNvPr id="5" name="object 5" descr=""/>
            <p:cNvSpPr/>
            <p:nvPr/>
          </p:nvSpPr>
          <p:spPr>
            <a:xfrm>
              <a:off x="3671887" y="4451349"/>
              <a:ext cx="1800225" cy="692150"/>
            </a:xfrm>
            <a:custGeom>
              <a:avLst/>
              <a:gdLst/>
              <a:ahLst/>
              <a:cxnLst/>
              <a:rect l="l" t="t" r="r" b="b"/>
              <a:pathLst>
                <a:path w="1800225" h="692150">
                  <a:moveTo>
                    <a:pt x="1797086" y="692150"/>
                  </a:moveTo>
                  <a:lnTo>
                    <a:pt x="0" y="692149"/>
                  </a:lnTo>
                  <a:lnTo>
                    <a:pt x="3174" y="152932"/>
                  </a:lnTo>
                  <a:lnTo>
                    <a:pt x="10971" y="104593"/>
                  </a:lnTo>
                  <a:lnTo>
                    <a:pt x="32682" y="62612"/>
                  </a:lnTo>
                  <a:lnTo>
                    <a:pt x="65787" y="29507"/>
                  </a:lnTo>
                  <a:lnTo>
                    <a:pt x="107768" y="7796"/>
                  </a:lnTo>
                  <a:lnTo>
                    <a:pt x="156106" y="0"/>
                  </a:lnTo>
                  <a:lnTo>
                    <a:pt x="1647292" y="0"/>
                  </a:lnTo>
                  <a:lnTo>
                    <a:pt x="1695631" y="7796"/>
                  </a:lnTo>
                  <a:lnTo>
                    <a:pt x="1737612" y="29507"/>
                  </a:lnTo>
                  <a:lnTo>
                    <a:pt x="1770717" y="62612"/>
                  </a:lnTo>
                  <a:lnTo>
                    <a:pt x="1792428" y="104593"/>
                  </a:lnTo>
                  <a:lnTo>
                    <a:pt x="1800224" y="152932"/>
                  </a:lnTo>
                  <a:lnTo>
                    <a:pt x="1797086" y="692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3698" y="4580335"/>
              <a:ext cx="550302" cy="43852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0190" y="4643298"/>
              <a:ext cx="710859" cy="30142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177450" y="2431722"/>
            <a:ext cx="2785745" cy="741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700" b="1">
                <a:solidFill>
                  <a:srgbClr val="FFFFFF"/>
                </a:solidFill>
                <a:latin typeface="Calibri"/>
                <a:cs typeface="Calibri"/>
              </a:rPr>
              <a:t>Thank</a:t>
            </a:r>
            <a:r>
              <a:rPr dirty="0" sz="4700" spc="-1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700" spc="-20" b="1">
                <a:solidFill>
                  <a:srgbClr val="FFFFFF"/>
                </a:solidFill>
                <a:latin typeface="Calibri"/>
                <a:cs typeface="Calibri"/>
              </a:rPr>
              <a:t>you!</a:t>
            </a:r>
            <a:endParaRPr sz="47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7009" y="3028950"/>
            <a:ext cx="3929982" cy="310468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3080865" y="3329138"/>
            <a:ext cx="29813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9075" marR="5080" indent="-20701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Ronniel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Morais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Albuquerque,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M.D.,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PGY3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ronniel.albuquerque@hc.fm.usp.br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FFFFFF"/>
                </a:solidFill>
              </a:rPr>
              <a:t>Conflicts</a:t>
            </a:r>
            <a:r>
              <a:rPr dirty="0" sz="3200" spc="-125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of</a:t>
            </a:r>
            <a:r>
              <a:rPr dirty="0" sz="3200" spc="-120">
                <a:solidFill>
                  <a:srgbClr val="FFFFFF"/>
                </a:solidFill>
              </a:rPr>
              <a:t> </a:t>
            </a:r>
            <a:r>
              <a:rPr dirty="0" sz="3200" spc="-10">
                <a:solidFill>
                  <a:srgbClr val="FFFFFF"/>
                </a:solidFill>
              </a:rPr>
              <a:t>Interest</a:t>
            </a:r>
            <a:r>
              <a:rPr dirty="0" sz="3200" spc="-120">
                <a:solidFill>
                  <a:srgbClr val="FFFFFF"/>
                </a:solidFill>
              </a:rPr>
              <a:t> </a:t>
            </a:r>
            <a:r>
              <a:rPr dirty="0" sz="3200" spc="-10">
                <a:solidFill>
                  <a:srgbClr val="FFFFFF"/>
                </a:solidFill>
              </a:rPr>
              <a:t>Statement</a:t>
            </a:r>
            <a:endParaRPr sz="3200"/>
          </a:p>
        </p:txBody>
      </p:sp>
      <p:sp>
        <p:nvSpPr>
          <p:cNvPr id="4" name="object 4" descr=""/>
          <p:cNvSpPr txBox="1"/>
          <p:nvPr/>
        </p:nvSpPr>
        <p:spPr>
          <a:xfrm>
            <a:off x="1253316" y="1512733"/>
            <a:ext cx="663384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5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FFFFFF"/>
                </a:solidFill>
                <a:latin typeface="Calibri"/>
                <a:cs typeface="Calibri"/>
              </a:rPr>
              <a:t>authors</a:t>
            </a:r>
            <a:r>
              <a:rPr dirty="0" sz="25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25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25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FFFFFF"/>
                </a:solidFill>
                <a:latin typeface="Calibri"/>
                <a:cs typeface="Calibri"/>
              </a:rPr>
              <a:t>conflicts</a:t>
            </a:r>
            <a:r>
              <a:rPr dirty="0" sz="25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5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spc="-20">
                <a:solidFill>
                  <a:srgbClr val="FFFFFF"/>
                </a:solidFill>
                <a:latin typeface="Calibri"/>
                <a:cs typeface="Calibri"/>
              </a:rPr>
              <a:t>interest</a:t>
            </a:r>
            <a:r>
              <a:rPr dirty="0" sz="25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5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FFFFFF"/>
                </a:solidFill>
                <a:latin typeface="Calibri"/>
                <a:cs typeface="Calibri"/>
              </a:rPr>
              <a:t>declare.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290034" y="2585629"/>
            <a:ext cx="256349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Exigência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RDC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Nº</a:t>
            </a:r>
            <a:r>
              <a:rPr dirty="0" sz="13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96/08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ANVISA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1437" y="845456"/>
            <a:ext cx="3261127" cy="2576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Introduction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593" y="815594"/>
            <a:ext cx="1617361" cy="14960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33230" y="1165733"/>
            <a:ext cx="648462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1475" indent="-358775">
              <a:lnSpc>
                <a:spcPct val="100000"/>
              </a:lnSpc>
              <a:spcBef>
                <a:spcPts val="100"/>
              </a:spcBef>
              <a:buClr>
                <a:srgbClr val="476559"/>
              </a:buClr>
              <a:buFont typeface="Arial MT"/>
              <a:buChar char="●"/>
              <a:tabLst>
                <a:tab pos="371475" algn="l"/>
              </a:tabLst>
            </a:pP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Breast</a:t>
            </a:r>
            <a:r>
              <a:rPr dirty="0" sz="1700" spc="-4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cancer</a:t>
            </a:r>
            <a:r>
              <a:rPr dirty="0" sz="1700" spc="-4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is</a:t>
            </a:r>
            <a:r>
              <a:rPr dirty="0" sz="1700" spc="-3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the</a:t>
            </a:r>
            <a:r>
              <a:rPr dirty="0" sz="1700" spc="-3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most</a:t>
            </a:r>
            <a:r>
              <a:rPr dirty="0" sz="1700" spc="-40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 b="1">
                <a:solidFill>
                  <a:srgbClr val="555755"/>
                </a:solidFill>
                <a:latin typeface="Calibri"/>
                <a:cs typeface="Calibri"/>
              </a:rPr>
              <a:t>common</a:t>
            </a:r>
            <a:r>
              <a:rPr dirty="0" sz="1700" spc="-35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cancer</a:t>
            </a:r>
            <a:r>
              <a:rPr dirty="0" sz="1700" spc="-40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among</a:t>
            </a:r>
            <a:r>
              <a:rPr dirty="0" sz="1700" spc="-40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women</a:t>
            </a:r>
            <a:r>
              <a:rPr dirty="0" sz="1700" spc="-30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worldwide.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918962" y="1768875"/>
            <a:ext cx="5306695" cy="2602230"/>
            <a:chOff x="1918962" y="1768875"/>
            <a:chExt cx="5306695" cy="260223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8962" y="1768875"/>
              <a:ext cx="5296074" cy="260217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18962" y="3354775"/>
              <a:ext cx="858724" cy="1016274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3257425" y="4660527"/>
            <a:ext cx="49034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757575"/>
                </a:solidFill>
                <a:latin typeface="Arial MT"/>
                <a:cs typeface="Arial MT"/>
              </a:rPr>
              <a:t>(Ferlay</a:t>
            </a:r>
            <a:r>
              <a:rPr dirty="0" sz="900" spc="-30">
                <a:solidFill>
                  <a:srgbClr val="757575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757575"/>
                </a:solidFill>
                <a:latin typeface="Arial MT"/>
                <a:cs typeface="Arial MT"/>
              </a:rPr>
              <a:t>J,</a:t>
            </a:r>
            <a:r>
              <a:rPr dirty="0" sz="900" spc="-20">
                <a:solidFill>
                  <a:srgbClr val="757575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757575"/>
                </a:solidFill>
                <a:latin typeface="Arial MT"/>
                <a:cs typeface="Arial MT"/>
              </a:rPr>
              <a:t>Ervik</a:t>
            </a:r>
            <a:r>
              <a:rPr dirty="0" sz="900" spc="-20">
                <a:solidFill>
                  <a:srgbClr val="757575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757575"/>
                </a:solidFill>
                <a:latin typeface="Arial MT"/>
                <a:cs typeface="Arial MT"/>
              </a:rPr>
              <a:t>M,</a:t>
            </a:r>
            <a:r>
              <a:rPr dirty="0" sz="900" spc="-20">
                <a:solidFill>
                  <a:srgbClr val="757575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757575"/>
                </a:solidFill>
                <a:latin typeface="Arial MT"/>
                <a:cs typeface="Arial MT"/>
              </a:rPr>
              <a:t>Lam</a:t>
            </a:r>
            <a:r>
              <a:rPr dirty="0" sz="900" spc="-20">
                <a:solidFill>
                  <a:srgbClr val="757575"/>
                </a:solidFill>
                <a:latin typeface="Arial MT"/>
                <a:cs typeface="Arial MT"/>
              </a:rPr>
              <a:t> </a:t>
            </a:r>
            <a:r>
              <a:rPr dirty="0" sz="900" spc="-50">
                <a:solidFill>
                  <a:srgbClr val="757575"/>
                </a:solidFill>
                <a:latin typeface="Arial MT"/>
                <a:cs typeface="Arial MT"/>
              </a:rPr>
              <a:t>F,</a:t>
            </a:r>
            <a:r>
              <a:rPr dirty="0" sz="900" spc="-15">
                <a:solidFill>
                  <a:srgbClr val="757575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757575"/>
                </a:solidFill>
                <a:latin typeface="Arial MT"/>
                <a:cs typeface="Arial MT"/>
              </a:rPr>
              <a:t>et</a:t>
            </a:r>
            <a:r>
              <a:rPr dirty="0" sz="900" spc="-20">
                <a:solidFill>
                  <a:srgbClr val="757575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757575"/>
                </a:solidFill>
                <a:latin typeface="Arial MT"/>
                <a:cs typeface="Arial MT"/>
              </a:rPr>
              <a:t>al.</a:t>
            </a:r>
            <a:r>
              <a:rPr dirty="0" sz="900" spc="-20">
                <a:solidFill>
                  <a:srgbClr val="757575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757575"/>
                </a:solidFill>
                <a:latin typeface="Arial MT"/>
                <a:cs typeface="Arial MT"/>
              </a:rPr>
              <a:t>Global</a:t>
            </a:r>
            <a:r>
              <a:rPr dirty="0" sz="900" spc="-20">
                <a:solidFill>
                  <a:srgbClr val="757575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757575"/>
                </a:solidFill>
                <a:latin typeface="Arial MT"/>
                <a:cs typeface="Arial MT"/>
              </a:rPr>
              <a:t>Cancer</a:t>
            </a:r>
            <a:r>
              <a:rPr dirty="0" sz="900" spc="-20">
                <a:solidFill>
                  <a:srgbClr val="757575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757575"/>
                </a:solidFill>
                <a:latin typeface="Arial MT"/>
                <a:cs typeface="Arial MT"/>
              </a:rPr>
              <a:t>Observatory:</a:t>
            </a:r>
            <a:r>
              <a:rPr dirty="0" sz="900" spc="-20">
                <a:solidFill>
                  <a:srgbClr val="757575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757575"/>
                </a:solidFill>
                <a:latin typeface="Arial MT"/>
                <a:cs typeface="Arial MT"/>
              </a:rPr>
              <a:t>Cancer</a:t>
            </a:r>
            <a:r>
              <a:rPr dirty="0" sz="900" spc="-35">
                <a:solidFill>
                  <a:srgbClr val="757575"/>
                </a:solidFill>
                <a:latin typeface="Arial MT"/>
                <a:cs typeface="Arial MT"/>
              </a:rPr>
              <a:t> </a:t>
            </a:r>
            <a:r>
              <a:rPr dirty="0" sz="900" spc="-25">
                <a:solidFill>
                  <a:srgbClr val="757575"/>
                </a:solidFill>
                <a:latin typeface="Arial MT"/>
                <a:cs typeface="Arial MT"/>
              </a:rPr>
              <a:t>Today.</a:t>
            </a:r>
            <a:r>
              <a:rPr dirty="0" sz="900" spc="-20">
                <a:solidFill>
                  <a:srgbClr val="757575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757575"/>
                </a:solidFill>
                <a:latin typeface="Arial MT"/>
                <a:cs typeface="Arial MT"/>
              </a:rPr>
              <a:t>Lyon,</a:t>
            </a:r>
            <a:r>
              <a:rPr dirty="0" sz="900" spc="-20">
                <a:solidFill>
                  <a:srgbClr val="757575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757575"/>
                </a:solidFill>
                <a:latin typeface="Arial MT"/>
                <a:cs typeface="Arial MT"/>
              </a:rPr>
              <a:t>France:</a:t>
            </a:r>
            <a:r>
              <a:rPr dirty="0" sz="900" spc="-20">
                <a:solidFill>
                  <a:srgbClr val="757575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757575"/>
                </a:solidFill>
                <a:latin typeface="Arial MT"/>
                <a:cs typeface="Arial MT"/>
              </a:rPr>
              <a:t>IARC.)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Introduction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593" y="815594"/>
            <a:ext cx="1617361" cy="14960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33230" y="1113917"/>
            <a:ext cx="8162290" cy="126936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algn="just" marL="372745" indent="-360045">
              <a:lnSpc>
                <a:spcPct val="100000"/>
              </a:lnSpc>
              <a:spcBef>
                <a:spcPts val="505"/>
              </a:spcBef>
              <a:buClr>
                <a:srgbClr val="476559"/>
              </a:buClr>
              <a:buFont typeface="Arial MT"/>
              <a:buChar char="●"/>
              <a:tabLst>
                <a:tab pos="372745" algn="l"/>
              </a:tabLst>
            </a:pP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Breast</a:t>
            </a:r>
            <a:r>
              <a:rPr dirty="0" sz="1700" spc="-4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cancer</a:t>
            </a:r>
            <a:r>
              <a:rPr dirty="0" sz="1700" spc="-4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is</a:t>
            </a:r>
            <a:r>
              <a:rPr dirty="0" sz="1700" spc="-3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the</a:t>
            </a:r>
            <a:r>
              <a:rPr dirty="0" sz="1700" spc="-3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most</a:t>
            </a:r>
            <a:r>
              <a:rPr dirty="0" sz="1700" spc="-40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 b="1">
                <a:solidFill>
                  <a:srgbClr val="555755"/>
                </a:solidFill>
                <a:latin typeface="Calibri"/>
                <a:cs typeface="Calibri"/>
              </a:rPr>
              <a:t>common</a:t>
            </a:r>
            <a:r>
              <a:rPr dirty="0" sz="1700" spc="-35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cancer</a:t>
            </a:r>
            <a:r>
              <a:rPr dirty="0" sz="1700" spc="-40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among</a:t>
            </a:r>
            <a:r>
              <a:rPr dirty="0" sz="1700" spc="-40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women</a:t>
            </a:r>
            <a:r>
              <a:rPr dirty="0" sz="1700" spc="-30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worldwide.</a:t>
            </a:r>
            <a:endParaRPr sz="1700">
              <a:latin typeface="Calibri"/>
              <a:cs typeface="Calibri"/>
            </a:endParaRPr>
          </a:p>
          <a:p>
            <a:pPr algn="just" marL="371475" marR="5080" indent="-359410">
              <a:lnSpc>
                <a:spcPct val="120000"/>
              </a:lnSpc>
              <a:buClr>
                <a:srgbClr val="476559"/>
              </a:buClr>
              <a:buFont typeface="Arial MT"/>
              <a:buChar char="●"/>
              <a:tabLst>
                <a:tab pos="371475" algn="l"/>
              </a:tabLst>
            </a:pP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Ovarian</a:t>
            </a:r>
            <a:r>
              <a:rPr dirty="0" sz="1700" spc="28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metastasis</a:t>
            </a:r>
            <a:r>
              <a:rPr dirty="0" sz="1700" spc="29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from</a:t>
            </a:r>
            <a:r>
              <a:rPr dirty="0" sz="1700" spc="28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breast</a:t>
            </a:r>
            <a:r>
              <a:rPr dirty="0" sz="1700" spc="28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cancer</a:t>
            </a:r>
            <a:r>
              <a:rPr dirty="0" sz="1700" spc="28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are</a:t>
            </a:r>
            <a:r>
              <a:rPr dirty="0" sz="1700" spc="28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associated</a:t>
            </a:r>
            <a:r>
              <a:rPr dirty="0" sz="1700" spc="30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with</a:t>
            </a:r>
            <a:r>
              <a:rPr dirty="0" sz="1700" spc="285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poor</a:t>
            </a:r>
            <a:r>
              <a:rPr dirty="0" sz="1700" spc="285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prognosis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,</a:t>
            </a:r>
            <a:r>
              <a:rPr dirty="0" sz="1700" spc="28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and</a:t>
            </a:r>
            <a:r>
              <a:rPr dirty="0" sz="1700" spc="28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is</a:t>
            </a:r>
            <a:r>
              <a:rPr dirty="0" sz="1700" spc="29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50">
                <a:solidFill>
                  <a:srgbClr val="555755"/>
                </a:solidFill>
                <a:latin typeface="Calibri"/>
                <a:cs typeface="Calibri"/>
              </a:rPr>
              <a:t>a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challenging</a:t>
            </a:r>
            <a:r>
              <a:rPr dirty="0" sz="1700" spc="360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diagnosis</a:t>
            </a:r>
            <a:r>
              <a:rPr dirty="0" sz="1700" spc="365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preoperative</a:t>
            </a:r>
            <a:r>
              <a:rPr dirty="0" sz="1700" spc="36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due</a:t>
            </a:r>
            <a:r>
              <a:rPr dirty="0" sz="1700" spc="36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to</a:t>
            </a:r>
            <a:r>
              <a:rPr dirty="0" sz="1700" spc="36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the</a:t>
            </a:r>
            <a:r>
              <a:rPr dirty="0" sz="1700" spc="36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lack</a:t>
            </a:r>
            <a:r>
              <a:rPr dirty="0" sz="1700" spc="36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of</a:t>
            </a:r>
            <a:r>
              <a:rPr dirty="0" sz="1700" spc="36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early</a:t>
            </a:r>
            <a:r>
              <a:rPr dirty="0" sz="1700" spc="36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clinical</a:t>
            </a:r>
            <a:r>
              <a:rPr dirty="0" sz="1700" spc="36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and</a:t>
            </a:r>
            <a:r>
              <a:rPr dirty="0" sz="1700" spc="36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radiological manifestations.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31761" y="2499424"/>
            <a:ext cx="3718724" cy="190559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150136" y="4660527"/>
            <a:ext cx="201231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757575"/>
                </a:solidFill>
                <a:latin typeface="Arial MT"/>
                <a:cs typeface="Arial MT"/>
              </a:rPr>
              <a:t>(Tian,</a:t>
            </a:r>
            <a:r>
              <a:rPr dirty="0" sz="900" spc="-25">
                <a:solidFill>
                  <a:srgbClr val="757575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757575"/>
                </a:solidFill>
                <a:latin typeface="Arial MT"/>
                <a:cs typeface="Arial MT"/>
              </a:rPr>
              <a:t>W.,</a:t>
            </a:r>
            <a:r>
              <a:rPr dirty="0" sz="900" spc="-20">
                <a:solidFill>
                  <a:srgbClr val="757575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757575"/>
                </a:solidFill>
                <a:latin typeface="Arial MT"/>
                <a:cs typeface="Arial MT"/>
              </a:rPr>
              <a:t>Zhou,</a:t>
            </a:r>
            <a:r>
              <a:rPr dirty="0" sz="900" spc="-35">
                <a:solidFill>
                  <a:srgbClr val="757575"/>
                </a:solidFill>
                <a:latin typeface="Arial MT"/>
                <a:cs typeface="Arial MT"/>
              </a:rPr>
              <a:t> </a:t>
            </a:r>
            <a:r>
              <a:rPr dirty="0" sz="900" spc="-40">
                <a:solidFill>
                  <a:srgbClr val="757575"/>
                </a:solidFill>
                <a:latin typeface="Arial MT"/>
                <a:cs typeface="Arial MT"/>
              </a:rPr>
              <a:t>Y.,</a:t>
            </a:r>
            <a:r>
              <a:rPr dirty="0" sz="900" spc="-20">
                <a:solidFill>
                  <a:srgbClr val="757575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757575"/>
                </a:solidFill>
                <a:latin typeface="Arial MT"/>
                <a:cs typeface="Arial MT"/>
              </a:rPr>
              <a:t>Wu,</a:t>
            </a:r>
            <a:r>
              <a:rPr dirty="0" sz="900" spc="-25">
                <a:solidFill>
                  <a:srgbClr val="757575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757575"/>
                </a:solidFill>
                <a:latin typeface="Arial MT"/>
                <a:cs typeface="Arial MT"/>
              </a:rPr>
              <a:t>M.</a:t>
            </a:r>
            <a:r>
              <a:rPr dirty="0" sz="900" spc="-20">
                <a:solidFill>
                  <a:srgbClr val="757575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757575"/>
                </a:solidFill>
                <a:latin typeface="Arial MT"/>
                <a:cs typeface="Arial MT"/>
              </a:rPr>
              <a:t>et</a:t>
            </a:r>
            <a:r>
              <a:rPr dirty="0" sz="900" spc="-20">
                <a:solidFill>
                  <a:srgbClr val="757575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757575"/>
                </a:solidFill>
                <a:latin typeface="Arial MT"/>
                <a:cs typeface="Arial MT"/>
              </a:rPr>
              <a:t>al.</a:t>
            </a:r>
            <a:r>
              <a:rPr dirty="0" sz="900" spc="-25">
                <a:solidFill>
                  <a:srgbClr val="757575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757575"/>
                </a:solidFill>
                <a:latin typeface="Arial MT"/>
                <a:cs typeface="Arial MT"/>
              </a:rPr>
              <a:t>2019).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Objectives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593" y="815594"/>
            <a:ext cx="1617361" cy="14960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33230" y="1113917"/>
            <a:ext cx="8154670" cy="958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71475" marR="5080" indent="-359410">
              <a:lnSpc>
                <a:spcPct val="120000"/>
              </a:lnSpc>
              <a:spcBef>
                <a:spcPts val="100"/>
              </a:spcBef>
              <a:buClr>
                <a:srgbClr val="476559"/>
              </a:buClr>
              <a:buFont typeface="Arial MT"/>
              <a:buChar char="●"/>
              <a:tabLst>
                <a:tab pos="371475" algn="l"/>
              </a:tabLst>
            </a:pP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We</a:t>
            </a:r>
            <a:r>
              <a:rPr dirty="0" sz="1700" spc="3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aimed</a:t>
            </a:r>
            <a:r>
              <a:rPr dirty="0" sz="1700" spc="3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to</a:t>
            </a:r>
            <a:r>
              <a:rPr dirty="0" sz="1700" spc="3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evaluate</a:t>
            </a:r>
            <a:r>
              <a:rPr dirty="0" sz="1700" spc="3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clinicopathological</a:t>
            </a:r>
            <a:r>
              <a:rPr dirty="0" sz="1700" spc="35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and</a:t>
            </a:r>
            <a:r>
              <a:rPr dirty="0" sz="1700" spc="35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radiological</a:t>
            </a:r>
            <a:r>
              <a:rPr dirty="0" sz="1700" spc="35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characteristics</a:t>
            </a:r>
            <a:r>
              <a:rPr dirty="0" sz="1700" spc="35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of</a:t>
            </a:r>
            <a:r>
              <a:rPr dirty="0" sz="1700" spc="30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 b="1">
                <a:solidFill>
                  <a:srgbClr val="555755"/>
                </a:solidFill>
                <a:latin typeface="Calibri"/>
                <a:cs typeface="Calibri"/>
              </a:rPr>
              <a:t>metastatic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breast</a:t>
            </a:r>
            <a:r>
              <a:rPr dirty="0" sz="1700" spc="175" b="1">
                <a:solidFill>
                  <a:srgbClr val="555755"/>
                </a:solidFill>
                <a:latin typeface="Calibri"/>
                <a:cs typeface="Calibri"/>
              </a:rPr>
              <a:t> 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tumors</a:t>
            </a:r>
            <a:r>
              <a:rPr dirty="0" sz="1700" spc="175" b="1">
                <a:solidFill>
                  <a:srgbClr val="555755"/>
                </a:solidFill>
                <a:latin typeface="Calibri"/>
                <a:cs typeface="Calibri"/>
              </a:rPr>
              <a:t> 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in</a:t>
            </a:r>
            <a:r>
              <a:rPr dirty="0" sz="1700" spc="175">
                <a:solidFill>
                  <a:srgbClr val="555755"/>
                </a:solidFill>
                <a:latin typeface="Calibri"/>
                <a:cs typeface="Calibri"/>
              </a:rPr>
              <a:t> 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salpingo-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oophorectomies</a:t>
            </a:r>
            <a:r>
              <a:rPr dirty="0" sz="1700" spc="175">
                <a:solidFill>
                  <a:srgbClr val="555755"/>
                </a:solidFill>
                <a:latin typeface="Calibri"/>
                <a:cs typeface="Calibri"/>
              </a:rPr>
              <a:t> 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performed</a:t>
            </a:r>
            <a:r>
              <a:rPr dirty="0" sz="1700" spc="175">
                <a:solidFill>
                  <a:srgbClr val="555755"/>
                </a:solidFill>
                <a:latin typeface="Calibri"/>
                <a:cs typeface="Calibri"/>
              </a:rPr>
              <a:t> 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for</a:t>
            </a:r>
            <a:r>
              <a:rPr dirty="0" sz="1700" spc="175">
                <a:solidFill>
                  <a:srgbClr val="555755"/>
                </a:solidFill>
                <a:latin typeface="Calibri"/>
                <a:cs typeface="Calibri"/>
              </a:rPr>
              <a:t> 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hormonal</a:t>
            </a:r>
            <a:r>
              <a:rPr dirty="0" sz="1700" spc="175">
                <a:solidFill>
                  <a:srgbClr val="555755"/>
                </a:solidFill>
                <a:latin typeface="Calibri"/>
                <a:cs typeface="Calibri"/>
              </a:rPr>
              <a:t> 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suppression treatment.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Methodology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593" y="815594"/>
            <a:ext cx="1617361" cy="14960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33230" y="1113917"/>
            <a:ext cx="8178800" cy="958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71475" marR="5080" indent="-359410">
              <a:lnSpc>
                <a:spcPct val="120000"/>
              </a:lnSpc>
              <a:spcBef>
                <a:spcPts val="100"/>
              </a:spcBef>
              <a:buClr>
                <a:srgbClr val="476559"/>
              </a:buClr>
              <a:buFont typeface="Arial MT"/>
              <a:buChar char="●"/>
              <a:tabLst>
                <a:tab pos="371475" algn="l"/>
              </a:tabLst>
            </a:pP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A</a:t>
            </a:r>
            <a:r>
              <a:rPr dirty="0" sz="1700" spc="245">
                <a:solidFill>
                  <a:srgbClr val="555755"/>
                </a:solidFill>
                <a:latin typeface="Calibri"/>
                <a:cs typeface="Calibri"/>
              </a:rPr>
              <a:t> 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retrospective</a:t>
            </a:r>
            <a:r>
              <a:rPr dirty="0" sz="1700" spc="250">
                <a:solidFill>
                  <a:srgbClr val="555755"/>
                </a:solidFill>
                <a:latin typeface="Calibri"/>
                <a:cs typeface="Calibri"/>
              </a:rPr>
              <a:t> 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analysis</a:t>
            </a:r>
            <a:r>
              <a:rPr dirty="0" sz="1700" spc="245">
                <a:solidFill>
                  <a:srgbClr val="555755"/>
                </a:solidFill>
                <a:latin typeface="Calibri"/>
                <a:cs typeface="Calibri"/>
              </a:rPr>
              <a:t> 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of</a:t>
            </a:r>
            <a:r>
              <a:rPr dirty="0" sz="1700" spc="254">
                <a:solidFill>
                  <a:srgbClr val="555755"/>
                </a:solidFill>
                <a:latin typeface="Calibri"/>
                <a:cs typeface="Calibri"/>
              </a:rPr>
              <a:t> 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295</a:t>
            </a:r>
            <a:r>
              <a:rPr dirty="0" sz="1700" spc="245" b="1">
                <a:solidFill>
                  <a:srgbClr val="555755"/>
                </a:solidFill>
                <a:latin typeface="Calibri"/>
                <a:cs typeface="Calibri"/>
              </a:rPr>
              <a:t> 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patients</a:t>
            </a:r>
            <a:r>
              <a:rPr dirty="0" sz="1700" spc="254" b="1">
                <a:solidFill>
                  <a:srgbClr val="555755"/>
                </a:solidFill>
                <a:latin typeface="Calibri"/>
                <a:cs typeface="Calibri"/>
              </a:rPr>
              <a:t> 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with</a:t>
            </a:r>
            <a:r>
              <a:rPr dirty="0" sz="1700" spc="245">
                <a:solidFill>
                  <a:srgbClr val="555755"/>
                </a:solidFill>
                <a:latin typeface="Calibri"/>
                <a:cs typeface="Calibri"/>
              </a:rPr>
              <a:t> 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breast</a:t>
            </a:r>
            <a:r>
              <a:rPr dirty="0" sz="1700" spc="245">
                <a:solidFill>
                  <a:srgbClr val="555755"/>
                </a:solidFill>
                <a:latin typeface="Calibri"/>
                <a:cs typeface="Calibri"/>
              </a:rPr>
              <a:t> 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cancer</a:t>
            </a:r>
            <a:r>
              <a:rPr dirty="0" sz="1700" spc="250">
                <a:solidFill>
                  <a:srgbClr val="555755"/>
                </a:solidFill>
                <a:latin typeface="Calibri"/>
                <a:cs typeface="Calibri"/>
              </a:rPr>
              <a:t> 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who</a:t>
            </a:r>
            <a:r>
              <a:rPr dirty="0" sz="1700" spc="245">
                <a:solidFill>
                  <a:srgbClr val="555755"/>
                </a:solidFill>
                <a:latin typeface="Calibri"/>
                <a:cs typeface="Calibri"/>
              </a:rPr>
              <a:t> 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underwent salpingo-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oophorectomy</a:t>
            </a:r>
            <a:r>
              <a:rPr dirty="0" sz="1700" spc="30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(therapeutic)</a:t>
            </a:r>
            <a:r>
              <a:rPr dirty="0" sz="1700" spc="30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at</a:t>
            </a:r>
            <a:r>
              <a:rPr dirty="0" sz="1700" spc="29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a</a:t>
            </a:r>
            <a:r>
              <a:rPr dirty="0" sz="1700" spc="30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Brazilian</a:t>
            </a:r>
            <a:r>
              <a:rPr dirty="0" sz="1700" spc="30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cancer</a:t>
            </a:r>
            <a:r>
              <a:rPr dirty="0" sz="1700" spc="30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center</a:t>
            </a:r>
            <a:r>
              <a:rPr dirty="0" sz="1700" spc="30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between</a:t>
            </a:r>
            <a:r>
              <a:rPr dirty="0" sz="1700" spc="30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2009</a:t>
            </a:r>
            <a:r>
              <a:rPr dirty="0" sz="1700" spc="29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25">
                <a:solidFill>
                  <a:srgbClr val="555755"/>
                </a:solidFill>
                <a:latin typeface="Calibri"/>
                <a:cs typeface="Calibri"/>
              </a:rPr>
              <a:t>and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2023</a:t>
            </a:r>
            <a:r>
              <a:rPr dirty="0" sz="17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was</a:t>
            </a:r>
            <a:r>
              <a:rPr dirty="0" sz="1700" spc="-4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performed.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185989" y="2438062"/>
            <a:ext cx="855980" cy="450850"/>
            <a:chOff x="6185989" y="2438062"/>
            <a:chExt cx="855980" cy="45085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5989" y="2438062"/>
              <a:ext cx="855450" cy="45075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205039" y="2466637"/>
              <a:ext cx="798830" cy="393700"/>
            </a:xfrm>
            <a:custGeom>
              <a:avLst/>
              <a:gdLst/>
              <a:ahLst/>
              <a:cxnLst/>
              <a:rect l="l" t="t" r="r" b="b"/>
              <a:pathLst>
                <a:path w="798829" h="393700">
                  <a:moveTo>
                    <a:pt x="672229" y="393599"/>
                  </a:moveTo>
                  <a:lnTo>
                    <a:pt x="0" y="393599"/>
                  </a:lnTo>
                  <a:lnTo>
                    <a:pt x="0" y="0"/>
                  </a:lnTo>
                  <a:lnTo>
                    <a:pt x="672229" y="0"/>
                  </a:lnTo>
                  <a:lnTo>
                    <a:pt x="798300" y="196799"/>
                  </a:lnTo>
                  <a:lnTo>
                    <a:pt x="672229" y="393599"/>
                  </a:lnTo>
                  <a:close/>
                </a:path>
              </a:pathLst>
            </a:custGeom>
            <a:solidFill>
              <a:srgbClr val="2271B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6459039" y="2569457"/>
            <a:ext cx="30353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>
                <a:solidFill>
                  <a:srgbClr val="FFFFFF"/>
                </a:solidFill>
                <a:latin typeface="Trebuchet MS"/>
                <a:cs typeface="Trebuchet MS"/>
              </a:rPr>
              <a:t>2023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545707" y="2438062"/>
            <a:ext cx="855980" cy="876935"/>
            <a:chOff x="5545707" y="2438062"/>
            <a:chExt cx="855980" cy="876935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5707" y="2438062"/>
              <a:ext cx="855450" cy="45075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5564757" y="2466637"/>
              <a:ext cx="798830" cy="393700"/>
            </a:xfrm>
            <a:custGeom>
              <a:avLst/>
              <a:gdLst/>
              <a:ahLst/>
              <a:cxnLst/>
              <a:rect l="l" t="t" r="r" b="b"/>
              <a:pathLst>
                <a:path w="798829" h="393700">
                  <a:moveTo>
                    <a:pt x="672229" y="393599"/>
                  </a:moveTo>
                  <a:lnTo>
                    <a:pt x="0" y="393599"/>
                  </a:lnTo>
                  <a:lnTo>
                    <a:pt x="0" y="0"/>
                  </a:lnTo>
                  <a:lnTo>
                    <a:pt x="672229" y="0"/>
                  </a:lnTo>
                  <a:lnTo>
                    <a:pt x="798299" y="196799"/>
                  </a:lnTo>
                  <a:lnTo>
                    <a:pt x="672229" y="3935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796517" y="2910862"/>
              <a:ext cx="335280" cy="404495"/>
            </a:xfrm>
            <a:custGeom>
              <a:avLst/>
              <a:gdLst/>
              <a:ahLst/>
              <a:cxnLst/>
              <a:rect l="l" t="t" r="r" b="b"/>
              <a:pathLst>
                <a:path w="335279" h="404495">
                  <a:moveTo>
                    <a:pt x="167372" y="404072"/>
                  </a:moveTo>
                  <a:lnTo>
                    <a:pt x="124914" y="398625"/>
                  </a:lnTo>
                  <a:lnTo>
                    <a:pt x="84711" y="382284"/>
                  </a:lnTo>
                  <a:lnTo>
                    <a:pt x="49022" y="355049"/>
                  </a:lnTo>
                  <a:lnTo>
                    <a:pt x="21787" y="319360"/>
                  </a:lnTo>
                  <a:lnTo>
                    <a:pt x="5446" y="279158"/>
                  </a:lnTo>
                  <a:lnTo>
                    <a:pt x="0" y="236699"/>
                  </a:lnTo>
                  <a:lnTo>
                    <a:pt x="5446" y="194241"/>
                  </a:lnTo>
                  <a:lnTo>
                    <a:pt x="21787" y="154039"/>
                  </a:lnTo>
                  <a:lnTo>
                    <a:pt x="49022" y="118349"/>
                  </a:lnTo>
                  <a:lnTo>
                    <a:pt x="167372" y="0"/>
                  </a:lnTo>
                  <a:lnTo>
                    <a:pt x="285722" y="118349"/>
                  </a:lnTo>
                  <a:lnTo>
                    <a:pt x="312956" y="154039"/>
                  </a:lnTo>
                  <a:lnTo>
                    <a:pt x="329297" y="194241"/>
                  </a:lnTo>
                  <a:lnTo>
                    <a:pt x="334744" y="236699"/>
                  </a:lnTo>
                  <a:lnTo>
                    <a:pt x="329297" y="279158"/>
                  </a:lnTo>
                  <a:lnTo>
                    <a:pt x="312956" y="319360"/>
                  </a:lnTo>
                  <a:lnTo>
                    <a:pt x="285722" y="355049"/>
                  </a:lnTo>
                  <a:lnTo>
                    <a:pt x="250032" y="382284"/>
                  </a:lnTo>
                  <a:lnTo>
                    <a:pt x="209830" y="398625"/>
                  </a:lnTo>
                  <a:lnTo>
                    <a:pt x="167372" y="404072"/>
                  </a:lnTo>
                  <a:close/>
                </a:path>
              </a:pathLst>
            </a:custGeom>
            <a:solidFill>
              <a:srgbClr val="37755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6839" y="3087064"/>
              <a:ext cx="134099" cy="134099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5931339" y="3090741"/>
            <a:ext cx="6540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44546A"/>
                </a:solidFill>
                <a:latin typeface="Trebuchet MS"/>
                <a:cs typeface="Trebuchet MS"/>
              </a:rPr>
              <a:t>2</a:t>
            </a:r>
            <a:endParaRPr sz="600">
              <a:latin typeface="Trebuchet MS"/>
              <a:cs typeface="Trebuchet MS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611717" y="2438062"/>
            <a:ext cx="4103370" cy="450850"/>
            <a:chOff x="1611717" y="2438062"/>
            <a:chExt cx="4103370" cy="450850"/>
          </a:xfrm>
        </p:grpSpPr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9275" y="2438062"/>
              <a:ext cx="855450" cy="450750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4878324" y="2466637"/>
              <a:ext cx="798830" cy="393700"/>
            </a:xfrm>
            <a:custGeom>
              <a:avLst/>
              <a:gdLst/>
              <a:ahLst/>
              <a:cxnLst/>
              <a:rect l="l" t="t" r="r" b="b"/>
              <a:pathLst>
                <a:path w="798829" h="393700">
                  <a:moveTo>
                    <a:pt x="672229" y="393599"/>
                  </a:moveTo>
                  <a:lnTo>
                    <a:pt x="0" y="393599"/>
                  </a:lnTo>
                  <a:lnTo>
                    <a:pt x="0" y="0"/>
                  </a:lnTo>
                  <a:lnTo>
                    <a:pt x="672229" y="0"/>
                  </a:lnTo>
                  <a:lnTo>
                    <a:pt x="798299" y="196799"/>
                  </a:lnTo>
                  <a:lnTo>
                    <a:pt x="672229" y="3935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9000" y="2438062"/>
              <a:ext cx="855450" cy="450750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4238050" y="2466637"/>
              <a:ext cx="798830" cy="393700"/>
            </a:xfrm>
            <a:custGeom>
              <a:avLst/>
              <a:gdLst/>
              <a:ahLst/>
              <a:cxnLst/>
              <a:rect l="l" t="t" r="r" b="b"/>
              <a:pathLst>
                <a:path w="798829" h="393700">
                  <a:moveTo>
                    <a:pt x="672229" y="393599"/>
                  </a:moveTo>
                  <a:lnTo>
                    <a:pt x="0" y="393599"/>
                  </a:lnTo>
                  <a:lnTo>
                    <a:pt x="0" y="0"/>
                  </a:lnTo>
                  <a:lnTo>
                    <a:pt x="672229" y="0"/>
                  </a:lnTo>
                  <a:lnTo>
                    <a:pt x="798299" y="196799"/>
                  </a:lnTo>
                  <a:lnTo>
                    <a:pt x="672229" y="3935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2625" y="2438075"/>
              <a:ext cx="855450" cy="450750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3551674" y="2466650"/>
              <a:ext cx="798830" cy="393700"/>
            </a:xfrm>
            <a:custGeom>
              <a:avLst/>
              <a:gdLst/>
              <a:ahLst/>
              <a:cxnLst/>
              <a:rect l="l" t="t" r="r" b="b"/>
              <a:pathLst>
                <a:path w="798829" h="393700">
                  <a:moveTo>
                    <a:pt x="672229" y="393599"/>
                  </a:moveTo>
                  <a:lnTo>
                    <a:pt x="0" y="393599"/>
                  </a:lnTo>
                  <a:lnTo>
                    <a:pt x="0" y="0"/>
                  </a:lnTo>
                  <a:lnTo>
                    <a:pt x="672229" y="0"/>
                  </a:lnTo>
                  <a:lnTo>
                    <a:pt x="798299" y="196799"/>
                  </a:lnTo>
                  <a:lnTo>
                    <a:pt x="672229" y="3935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2300" y="2438075"/>
              <a:ext cx="855450" cy="450750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2911350" y="2466650"/>
              <a:ext cx="798830" cy="393700"/>
            </a:xfrm>
            <a:custGeom>
              <a:avLst/>
              <a:gdLst/>
              <a:ahLst/>
              <a:cxnLst/>
              <a:rect l="l" t="t" r="r" b="b"/>
              <a:pathLst>
                <a:path w="798829" h="393700">
                  <a:moveTo>
                    <a:pt x="672229" y="393599"/>
                  </a:moveTo>
                  <a:lnTo>
                    <a:pt x="0" y="393599"/>
                  </a:lnTo>
                  <a:lnTo>
                    <a:pt x="0" y="0"/>
                  </a:lnTo>
                  <a:lnTo>
                    <a:pt x="672229" y="0"/>
                  </a:lnTo>
                  <a:lnTo>
                    <a:pt x="798299" y="196799"/>
                  </a:lnTo>
                  <a:lnTo>
                    <a:pt x="672229" y="3935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2000" y="2438075"/>
              <a:ext cx="855450" cy="450750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2271049" y="2466650"/>
              <a:ext cx="798830" cy="393700"/>
            </a:xfrm>
            <a:custGeom>
              <a:avLst/>
              <a:gdLst/>
              <a:ahLst/>
              <a:cxnLst/>
              <a:rect l="l" t="t" r="r" b="b"/>
              <a:pathLst>
                <a:path w="798830" h="393700">
                  <a:moveTo>
                    <a:pt x="672229" y="393599"/>
                  </a:moveTo>
                  <a:lnTo>
                    <a:pt x="0" y="393599"/>
                  </a:lnTo>
                  <a:lnTo>
                    <a:pt x="0" y="0"/>
                  </a:lnTo>
                  <a:lnTo>
                    <a:pt x="672229" y="0"/>
                  </a:lnTo>
                  <a:lnTo>
                    <a:pt x="798299" y="196799"/>
                  </a:lnTo>
                  <a:lnTo>
                    <a:pt x="672229" y="3935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1717" y="2438075"/>
              <a:ext cx="855450" cy="450750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630767" y="2466650"/>
              <a:ext cx="798830" cy="393700"/>
            </a:xfrm>
            <a:custGeom>
              <a:avLst/>
              <a:gdLst/>
              <a:ahLst/>
              <a:cxnLst/>
              <a:rect l="l" t="t" r="r" b="b"/>
              <a:pathLst>
                <a:path w="798830" h="393700">
                  <a:moveTo>
                    <a:pt x="672230" y="393599"/>
                  </a:moveTo>
                  <a:lnTo>
                    <a:pt x="0" y="393599"/>
                  </a:lnTo>
                  <a:lnTo>
                    <a:pt x="0" y="0"/>
                  </a:lnTo>
                  <a:lnTo>
                    <a:pt x="672230" y="0"/>
                  </a:lnTo>
                  <a:lnTo>
                    <a:pt x="798299" y="196799"/>
                  </a:lnTo>
                  <a:lnTo>
                    <a:pt x="672230" y="393599"/>
                  </a:lnTo>
                  <a:close/>
                </a:path>
              </a:pathLst>
            </a:custGeom>
            <a:solidFill>
              <a:srgbClr val="2271B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1884767" y="2569470"/>
            <a:ext cx="3219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35">
                <a:solidFill>
                  <a:srgbClr val="FFFFFF"/>
                </a:solidFill>
                <a:latin typeface="Trebuchet MS"/>
                <a:cs typeface="Trebuchet MS"/>
              </a:rPr>
              <a:t>2009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1151662" y="2438075"/>
            <a:ext cx="1685925" cy="876935"/>
            <a:chOff x="1151662" y="2438075"/>
            <a:chExt cx="1685925" cy="876935"/>
          </a:xfrm>
        </p:grpSpPr>
        <p:pic>
          <p:nvPicPr>
            <p:cNvPr id="30" name="object 3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1662" y="2438075"/>
              <a:ext cx="675150" cy="450750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1170712" y="2466649"/>
              <a:ext cx="618490" cy="393700"/>
            </a:xfrm>
            <a:custGeom>
              <a:avLst/>
              <a:gdLst/>
              <a:ahLst/>
              <a:cxnLst/>
              <a:rect l="l" t="t" r="r" b="b"/>
              <a:pathLst>
                <a:path w="618489" h="393700">
                  <a:moveTo>
                    <a:pt x="491929" y="393599"/>
                  </a:moveTo>
                  <a:lnTo>
                    <a:pt x="0" y="393599"/>
                  </a:lnTo>
                  <a:lnTo>
                    <a:pt x="0" y="0"/>
                  </a:lnTo>
                  <a:lnTo>
                    <a:pt x="491929" y="0"/>
                  </a:lnTo>
                  <a:lnTo>
                    <a:pt x="617999" y="196799"/>
                  </a:lnTo>
                  <a:lnTo>
                    <a:pt x="491929" y="393599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502817" y="2910874"/>
              <a:ext cx="335280" cy="404495"/>
            </a:xfrm>
            <a:custGeom>
              <a:avLst/>
              <a:gdLst/>
              <a:ahLst/>
              <a:cxnLst/>
              <a:rect l="l" t="t" r="r" b="b"/>
              <a:pathLst>
                <a:path w="335280" h="404495">
                  <a:moveTo>
                    <a:pt x="167372" y="404072"/>
                  </a:moveTo>
                  <a:lnTo>
                    <a:pt x="124913" y="398625"/>
                  </a:lnTo>
                  <a:lnTo>
                    <a:pt x="84711" y="382284"/>
                  </a:lnTo>
                  <a:lnTo>
                    <a:pt x="49022" y="355049"/>
                  </a:lnTo>
                  <a:lnTo>
                    <a:pt x="21787" y="319360"/>
                  </a:lnTo>
                  <a:lnTo>
                    <a:pt x="5446" y="279158"/>
                  </a:lnTo>
                  <a:lnTo>
                    <a:pt x="0" y="236699"/>
                  </a:lnTo>
                  <a:lnTo>
                    <a:pt x="5446" y="194241"/>
                  </a:lnTo>
                  <a:lnTo>
                    <a:pt x="21787" y="154039"/>
                  </a:lnTo>
                  <a:lnTo>
                    <a:pt x="49022" y="118349"/>
                  </a:lnTo>
                  <a:lnTo>
                    <a:pt x="167372" y="0"/>
                  </a:lnTo>
                  <a:lnTo>
                    <a:pt x="285722" y="118349"/>
                  </a:lnTo>
                  <a:lnTo>
                    <a:pt x="312956" y="154039"/>
                  </a:lnTo>
                  <a:lnTo>
                    <a:pt x="329297" y="194241"/>
                  </a:lnTo>
                  <a:lnTo>
                    <a:pt x="334744" y="236699"/>
                  </a:lnTo>
                  <a:lnTo>
                    <a:pt x="329297" y="279158"/>
                  </a:lnTo>
                  <a:lnTo>
                    <a:pt x="312956" y="319360"/>
                  </a:lnTo>
                  <a:lnTo>
                    <a:pt x="285722" y="355049"/>
                  </a:lnTo>
                  <a:lnTo>
                    <a:pt x="250032" y="382284"/>
                  </a:lnTo>
                  <a:lnTo>
                    <a:pt x="209830" y="398625"/>
                  </a:lnTo>
                  <a:lnTo>
                    <a:pt x="167372" y="404072"/>
                  </a:lnTo>
                  <a:close/>
                </a:path>
              </a:pathLst>
            </a:custGeom>
            <a:solidFill>
              <a:srgbClr val="37755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3139" y="3087077"/>
              <a:ext cx="134099" cy="134099"/>
            </a:xfrm>
            <a:prstGeom prst="rect">
              <a:avLst/>
            </a:prstGeom>
          </p:spPr>
        </p:pic>
      </p:grpSp>
      <p:sp>
        <p:nvSpPr>
          <p:cNvPr id="34" name="object 34" descr=""/>
          <p:cNvSpPr txBox="1"/>
          <p:nvPr/>
        </p:nvSpPr>
        <p:spPr>
          <a:xfrm>
            <a:off x="2641182" y="3090754"/>
            <a:ext cx="58419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44546A"/>
                </a:solidFill>
                <a:latin typeface="Trebuchet MS"/>
                <a:cs typeface="Trebuchet MS"/>
              </a:rPr>
              <a:t>1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351150" y="3416103"/>
            <a:ext cx="2243455" cy="751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-10" b="1">
                <a:solidFill>
                  <a:srgbClr val="44546A"/>
                </a:solidFill>
                <a:latin typeface="Calibri"/>
                <a:cs typeface="Calibri"/>
              </a:rPr>
              <a:t>Clinicopathologic</a:t>
            </a:r>
            <a:r>
              <a:rPr dirty="0" sz="1200" spc="-20" b="1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44546A"/>
                </a:solidFill>
                <a:latin typeface="Calibri"/>
                <a:cs typeface="Calibri"/>
              </a:rPr>
              <a:t>information:</a:t>
            </a:r>
            <a:endParaRPr sz="1200">
              <a:latin typeface="Calibri"/>
              <a:cs typeface="Calibri"/>
            </a:endParaRPr>
          </a:p>
          <a:p>
            <a:pPr marL="93345" indent="-80645">
              <a:lnSpc>
                <a:spcPts val="1425"/>
              </a:lnSpc>
              <a:buChar char="-"/>
              <a:tabLst>
                <a:tab pos="93345" algn="l"/>
              </a:tabLst>
            </a:pPr>
            <a:r>
              <a:rPr dirty="0" sz="1200" spc="-10">
                <a:solidFill>
                  <a:srgbClr val="44546A"/>
                </a:solidFill>
                <a:latin typeface="Calibri"/>
                <a:cs typeface="Calibri"/>
              </a:rPr>
              <a:t>Breast</a:t>
            </a:r>
            <a:r>
              <a:rPr dirty="0" sz="1200" spc="-30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4546A"/>
                </a:solidFill>
                <a:latin typeface="Calibri"/>
                <a:cs typeface="Calibri"/>
              </a:rPr>
              <a:t>cancer</a:t>
            </a:r>
            <a:r>
              <a:rPr dirty="0" sz="1200" spc="-30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44546A"/>
                </a:solidFill>
                <a:latin typeface="Calibri"/>
                <a:cs typeface="Calibri"/>
              </a:rPr>
              <a:t>characteristics</a:t>
            </a:r>
            <a:endParaRPr sz="1200">
              <a:latin typeface="Calibri"/>
              <a:cs typeface="Calibri"/>
            </a:endParaRPr>
          </a:p>
          <a:p>
            <a:pPr marL="93345" indent="-80645">
              <a:lnSpc>
                <a:spcPts val="1425"/>
              </a:lnSpc>
              <a:buChar char="-"/>
              <a:tabLst>
                <a:tab pos="93345" algn="l"/>
              </a:tabLst>
            </a:pPr>
            <a:r>
              <a:rPr dirty="0" sz="1200" spc="-10">
                <a:solidFill>
                  <a:srgbClr val="44546A"/>
                </a:solidFill>
                <a:latin typeface="Calibri"/>
                <a:cs typeface="Calibri"/>
              </a:rPr>
              <a:t>Preoperative</a:t>
            </a:r>
            <a:r>
              <a:rPr dirty="0" sz="1200" spc="-30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4546A"/>
                </a:solidFill>
                <a:latin typeface="Calibri"/>
                <a:cs typeface="Calibri"/>
              </a:rPr>
              <a:t>ovary</a:t>
            </a:r>
            <a:r>
              <a:rPr dirty="0" sz="1200" spc="-30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4546A"/>
                </a:solidFill>
                <a:latin typeface="Calibri"/>
                <a:cs typeface="Calibri"/>
              </a:rPr>
              <a:t>imaging</a:t>
            </a:r>
            <a:r>
              <a:rPr dirty="0" sz="1200" spc="-25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44546A"/>
                </a:solidFill>
                <a:latin typeface="Calibri"/>
                <a:cs typeface="Calibri"/>
              </a:rPr>
              <a:t>results</a:t>
            </a:r>
            <a:endParaRPr sz="1200">
              <a:latin typeface="Calibri"/>
              <a:cs typeface="Calibri"/>
            </a:endParaRPr>
          </a:p>
          <a:p>
            <a:pPr marL="93345" indent="-80645">
              <a:lnSpc>
                <a:spcPts val="1435"/>
              </a:lnSpc>
              <a:buChar char="-"/>
              <a:tabLst>
                <a:tab pos="93345" algn="l"/>
              </a:tabLst>
            </a:pPr>
            <a:r>
              <a:rPr dirty="0" sz="1200" spc="-10">
                <a:solidFill>
                  <a:srgbClr val="44546A"/>
                </a:solidFill>
                <a:latin typeface="Calibri"/>
                <a:cs typeface="Calibri"/>
              </a:rPr>
              <a:t>Presence</a:t>
            </a:r>
            <a:r>
              <a:rPr dirty="0" sz="1200" spc="-35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4546A"/>
                </a:solidFill>
                <a:latin typeface="Calibri"/>
                <a:cs typeface="Calibri"/>
              </a:rPr>
              <a:t>of</a:t>
            </a:r>
            <a:r>
              <a:rPr dirty="0" sz="1200" spc="-30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4546A"/>
                </a:solidFill>
                <a:latin typeface="Calibri"/>
                <a:cs typeface="Calibri"/>
              </a:rPr>
              <a:t>ovarian</a:t>
            </a:r>
            <a:r>
              <a:rPr dirty="0" sz="1200" spc="-30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44546A"/>
                </a:solidFill>
                <a:latin typeface="Calibri"/>
                <a:cs typeface="Calibri"/>
              </a:rPr>
              <a:t>metastases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384500" y="3416103"/>
            <a:ext cx="2101215" cy="570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b="1">
                <a:solidFill>
                  <a:srgbClr val="44546A"/>
                </a:solidFill>
                <a:latin typeface="Calibri"/>
                <a:cs typeface="Calibri"/>
              </a:rPr>
              <a:t>Survival</a:t>
            </a:r>
            <a:r>
              <a:rPr dirty="0" sz="1200" spc="-55" b="1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44546A"/>
                </a:solidFill>
                <a:latin typeface="Calibri"/>
                <a:cs typeface="Calibri"/>
              </a:rPr>
              <a:t>status: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430"/>
              </a:lnSpc>
              <a:spcBef>
                <a:spcPts val="45"/>
              </a:spcBef>
            </a:pPr>
            <a:r>
              <a:rPr dirty="0" sz="1200">
                <a:solidFill>
                  <a:srgbClr val="44546A"/>
                </a:solidFill>
                <a:latin typeface="Calibri"/>
                <a:cs typeface="Calibri"/>
              </a:rPr>
              <a:t>-</a:t>
            </a:r>
            <a:r>
              <a:rPr dirty="0" sz="1200" spc="-20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44546A"/>
                </a:solidFill>
                <a:latin typeface="Calibri"/>
                <a:cs typeface="Calibri"/>
              </a:rPr>
              <a:t>Outcomes</a:t>
            </a:r>
            <a:r>
              <a:rPr dirty="0" sz="1200" spc="-15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4546A"/>
                </a:solidFill>
                <a:latin typeface="Calibri"/>
                <a:cs typeface="Calibri"/>
              </a:rPr>
              <a:t>were</a:t>
            </a:r>
            <a:r>
              <a:rPr dirty="0" sz="1200" spc="-20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44546A"/>
                </a:solidFill>
                <a:latin typeface="Calibri"/>
                <a:cs typeface="Calibri"/>
              </a:rPr>
              <a:t>compared</a:t>
            </a:r>
            <a:r>
              <a:rPr dirty="0" sz="1200" spc="-15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44546A"/>
                </a:solidFill>
                <a:latin typeface="Calibri"/>
                <a:cs typeface="Calibri"/>
              </a:rPr>
              <a:t>using Kaplan-</a:t>
            </a:r>
            <a:r>
              <a:rPr dirty="0" sz="1200">
                <a:solidFill>
                  <a:srgbClr val="44546A"/>
                </a:solidFill>
                <a:latin typeface="Calibri"/>
                <a:cs typeface="Calibri"/>
              </a:rPr>
              <a:t>Meier</a:t>
            </a:r>
            <a:r>
              <a:rPr dirty="0" sz="1200" spc="-30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4546A"/>
                </a:solidFill>
                <a:latin typeface="Calibri"/>
                <a:cs typeface="Calibri"/>
              </a:rPr>
              <a:t>survival</a:t>
            </a:r>
            <a:r>
              <a:rPr dirty="0" sz="1200" spc="-25">
                <a:solidFill>
                  <a:srgbClr val="44546A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44546A"/>
                </a:solidFill>
                <a:latin typeface="Calibri"/>
                <a:cs typeface="Calibri"/>
              </a:rPr>
              <a:t>analysis.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993" y="250658"/>
            <a:ext cx="134683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Results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593" y="815594"/>
            <a:ext cx="1617361" cy="14960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98525" y="1225265"/>
            <a:ext cx="95123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25" b="1">
                <a:solidFill>
                  <a:srgbClr val="37755A"/>
                </a:solidFill>
                <a:latin typeface="Calibri"/>
                <a:cs typeface="Calibri"/>
              </a:rPr>
              <a:t>295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335342" y="1315239"/>
            <a:ext cx="116332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37755A"/>
                </a:solidFill>
                <a:latin typeface="Calibri"/>
                <a:cs typeface="Calibri"/>
              </a:rPr>
              <a:t>underwent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621074" y="1315239"/>
            <a:ext cx="521208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77950" algn="l"/>
                <a:tab pos="2364105" algn="l"/>
                <a:tab pos="3540125" algn="l"/>
                <a:tab pos="4749800" algn="l"/>
              </a:tabLst>
            </a:pPr>
            <a:r>
              <a:rPr dirty="0" sz="2000" spc="-10">
                <a:solidFill>
                  <a:srgbClr val="37755A"/>
                </a:solidFill>
                <a:latin typeface="Calibri"/>
                <a:cs typeface="Calibri"/>
              </a:rPr>
              <a:t>patients</a:t>
            </a:r>
            <a:r>
              <a:rPr dirty="0" sz="2000">
                <a:solidFill>
                  <a:srgbClr val="37755A"/>
                </a:solidFill>
                <a:latin typeface="Calibri"/>
                <a:cs typeface="Calibri"/>
              </a:rPr>
              <a:t>	</a:t>
            </a:r>
            <a:r>
              <a:rPr dirty="0" sz="2000" spc="-20">
                <a:solidFill>
                  <a:srgbClr val="37755A"/>
                </a:solidFill>
                <a:latin typeface="Calibri"/>
                <a:cs typeface="Calibri"/>
              </a:rPr>
              <a:t>with</a:t>
            </a:r>
            <a:r>
              <a:rPr dirty="0" sz="2000">
                <a:solidFill>
                  <a:srgbClr val="37755A"/>
                </a:solidFill>
                <a:latin typeface="Calibri"/>
                <a:cs typeface="Calibri"/>
              </a:rPr>
              <a:t>	</a:t>
            </a:r>
            <a:r>
              <a:rPr dirty="0" sz="2000" spc="-10">
                <a:solidFill>
                  <a:srgbClr val="37755A"/>
                </a:solidFill>
                <a:latin typeface="Calibri"/>
                <a:cs typeface="Calibri"/>
              </a:rPr>
              <a:t>breast</a:t>
            </a:r>
            <a:r>
              <a:rPr dirty="0" sz="2000">
                <a:solidFill>
                  <a:srgbClr val="37755A"/>
                </a:solidFill>
                <a:latin typeface="Calibri"/>
                <a:cs typeface="Calibri"/>
              </a:rPr>
              <a:t>	</a:t>
            </a:r>
            <a:r>
              <a:rPr dirty="0" sz="2000" spc="-10">
                <a:solidFill>
                  <a:srgbClr val="37755A"/>
                </a:solidFill>
                <a:latin typeface="Calibri"/>
                <a:cs typeface="Calibri"/>
              </a:rPr>
              <a:t>cancer</a:t>
            </a:r>
            <a:r>
              <a:rPr dirty="0" sz="2000">
                <a:solidFill>
                  <a:srgbClr val="37755A"/>
                </a:solidFill>
                <a:latin typeface="Calibri"/>
                <a:cs typeface="Calibri"/>
              </a:rPr>
              <a:t>	</a:t>
            </a:r>
            <a:r>
              <a:rPr dirty="0" sz="2000" spc="-25">
                <a:solidFill>
                  <a:srgbClr val="37755A"/>
                </a:solidFill>
                <a:latin typeface="Calibri"/>
                <a:cs typeface="Calibri"/>
              </a:rPr>
              <a:t>who </a:t>
            </a:r>
            <a:r>
              <a:rPr dirty="0" sz="2000" spc="-20">
                <a:solidFill>
                  <a:srgbClr val="37755A"/>
                </a:solidFill>
                <a:latin typeface="Calibri"/>
                <a:cs typeface="Calibri"/>
              </a:rPr>
              <a:t>salpingo-</a:t>
            </a:r>
            <a:r>
              <a:rPr dirty="0" sz="2000" spc="-10">
                <a:solidFill>
                  <a:srgbClr val="37755A"/>
                </a:solidFill>
                <a:latin typeface="Calibri"/>
                <a:cs typeface="Calibri"/>
              </a:rPr>
              <a:t>oophorectomy</a:t>
            </a:r>
            <a:r>
              <a:rPr dirty="0" sz="2000" spc="-35">
                <a:solidFill>
                  <a:srgbClr val="37755A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7755A"/>
                </a:solidFill>
                <a:latin typeface="Calibri"/>
                <a:cs typeface="Calibri"/>
              </a:rPr>
              <a:t>between</a:t>
            </a:r>
            <a:r>
              <a:rPr dirty="0" sz="2000" spc="-25">
                <a:solidFill>
                  <a:srgbClr val="37755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7755A"/>
                </a:solidFill>
                <a:latin typeface="Calibri"/>
                <a:cs typeface="Calibri"/>
              </a:rPr>
              <a:t>2009</a:t>
            </a:r>
            <a:r>
              <a:rPr dirty="0" sz="2000" spc="-25">
                <a:solidFill>
                  <a:srgbClr val="37755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7755A"/>
                </a:solidFill>
                <a:latin typeface="Calibri"/>
                <a:cs typeface="Calibri"/>
              </a:rPr>
              <a:t>and</a:t>
            </a:r>
            <a:r>
              <a:rPr dirty="0" sz="2000" spc="-25">
                <a:solidFill>
                  <a:srgbClr val="37755A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7755A"/>
                </a:solidFill>
                <a:latin typeface="Calibri"/>
                <a:cs typeface="Calibri"/>
              </a:rPr>
              <a:t>2023.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73125" y="2559840"/>
            <a:ext cx="778637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5787" sz="7200" spc="-44" b="1">
                <a:solidFill>
                  <a:srgbClr val="37755A"/>
                </a:solidFill>
                <a:latin typeface="Calibri"/>
                <a:cs typeface="Calibri"/>
              </a:rPr>
              <a:t>20.3%</a:t>
            </a:r>
            <a:r>
              <a:rPr dirty="0" baseline="-5787" sz="7200" spc="-892" b="1">
                <a:solidFill>
                  <a:srgbClr val="37755A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7755A"/>
                </a:solidFill>
                <a:latin typeface="Calibri"/>
                <a:cs typeface="Calibri"/>
              </a:rPr>
              <a:t>patients</a:t>
            </a:r>
            <a:r>
              <a:rPr dirty="0" sz="2000" spc="-105">
                <a:solidFill>
                  <a:srgbClr val="37755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7755A"/>
                </a:solidFill>
                <a:latin typeface="Calibri"/>
                <a:cs typeface="Calibri"/>
              </a:rPr>
              <a:t>had</a:t>
            </a:r>
            <a:r>
              <a:rPr dirty="0" sz="2000" spc="-55">
                <a:solidFill>
                  <a:srgbClr val="37755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7755A"/>
                </a:solidFill>
                <a:latin typeface="Calibri"/>
                <a:cs typeface="Calibri"/>
              </a:rPr>
              <a:t>ovarian</a:t>
            </a:r>
            <a:r>
              <a:rPr dirty="0" sz="2000" spc="-55">
                <a:solidFill>
                  <a:srgbClr val="37755A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37755A"/>
                </a:solidFill>
                <a:latin typeface="Calibri"/>
                <a:cs typeface="Calibri"/>
              </a:rPr>
              <a:t>metastases</a:t>
            </a:r>
            <a:r>
              <a:rPr dirty="0" sz="2000" spc="-55">
                <a:solidFill>
                  <a:srgbClr val="37755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7755A"/>
                </a:solidFill>
                <a:latin typeface="Calibri"/>
                <a:cs typeface="Calibri"/>
              </a:rPr>
              <a:t>from</a:t>
            </a:r>
            <a:r>
              <a:rPr dirty="0" sz="2000" spc="-50">
                <a:solidFill>
                  <a:srgbClr val="37755A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7755A"/>
                </a:solidFill>
                <a:latin typeface="Calibri"/>
                <a:cs typeface="Calibri"/>
              </a:rPr>
              <a:t>breast</a:t>
            </a:r>
            <a:r>
              <a:rPr dirty="0" sz="2000" spc="-55">
                <a:solidFill>
                  <a:srgbClr val="37755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7755A"/>
                </a:solidFill>
                <a:latin typeface="Calibri"/>
                <a:cs typeface="Calibri"/>
              </a:rPr>
              <a:t>cancer</a:t>
            </a:r>
            <a:r>
              <a:rPr dirty="0" sz="2000" spc="-55">
                <a:solidFill>
                  <a:srgbClr val="37755A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7755A"/>
                </a:solidFill>
                <a:latin typeface="Calibri"/>
                <a:cs typeface="Calibri"/>
              </a:rPr>
              <a:t>(n=60).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4538162" y="2171537"/>
          <a:ext cx="3867150" cy="37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1475"/>
                <a:gridCol w="869314"/>
              </a:tblGrid>
              <a:tr h="189865">
                <a:tc>
                  <a:txBody>
                    <a:bodyPr/>
                    <a:lstStyle/>
                    <a:p>
                      <a:pPr marL="19050">
                        <a:lnSpc>
                          <a:spcPts val="1275"/>
                        </a:lnSpc>
                      </a:pPr>
                      <a:r>
                        <a:rPr dirty="0" sz="1100" spc="7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Mean</a:t>
                      </a:r>
                      <a:r>
                        <a:rPr dirty="0" sz="1100" spc="-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6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age</a:t>
                      </a:r>
                      <a:r>
                        <a:rPr dirty="0" sz="1100" spc="-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3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dirty="0" sz="1100" spc="-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breast cancer</a:t>
                      </a:r>
                      <a:r>
                        <a:rPr dirty="0" sz="1100" spc="-3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1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diagnosis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795">
                        <a:lnSpc>
                          <a:spcPts val="1275"/>
                        </a:lnSpc>
                      </a:pPr>
                      <a:r>
                        <a:rPr dirty="0" sz="110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37</a:t>
                      </a:r>
                      <a:r>
                        <a:rPr dirty="0" sz="1100" spc="-7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2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yo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189865">
                <a:tc>
                  <a:txBody>
                    <a:bodyPr/>
                    <a:lstStyle/>
                    <a:p>
                      <a:pPr marL="19050">
                        <a:lnSpc>
                          <a:spcPts val="1275"/>
                        </a:lnSpc>
                      </a:pPr>
                      <a:r>
                        <a:rPr dirty="0" sz="1100" spc="7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Mean</a:t>
                      </a:r>
                      <a:r>
                        <a:rPr dirty="0" sz="1100" spc="1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6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age</a:t>
                      </a:r>
                      <a:r>
                        <a:rPr dirty="0" sz="1100" spc="1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3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dirty="0" sz="1100" spc="1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ovary</a:t>
                      </a:r>
                      <a:r>
                        <a:rPr dirty="0" sz="1100" spc="-2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metastasis</a:t>
                      </a:r>
                      <a:r>
                        <a:rPr dirty="0" sz="1100" spc="1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10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diagnosis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795">
                        <a:lnSpc>
                          <a:spcPts val="1275"/>
                        </a:lnSpc>
                      </a:pPr>
                      <a:r>
                        <a:rPr dirty="0" sz="1100" spc="5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40</a:t>
                      </a:r>
                      <a:r>
                        <a:rPr dirty="0" sz="1100" spc="-7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25">
                          <a:solidFill>
                            <a:srgbClr val="44546A"/>
                          </a:solidFill>
                          <a:latin typeface="Trebuchet MS"/>
                          <a:cs typeface="Trebuchet MS"/>
                        </a:rPr>
                        <a:t>yo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993" y="250658"/>
            <a:ext cx="134683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Results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593" y="815594"/>
            <a:ext cx="1617361" cy="14960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33230" y="1165733"/>
            <a:ext cx="639064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1475" indent="-358775">
              <a:lnSpc>
                <a:spcPct val="100000"/>
              </a:lnSpc>
              <a:spcBef>
                <a:spcPts val="100"/>
              </a:spcBef>
              <a:buClr>
                <a:srgbClr val="476559"/>
              </a:buClr>
              <a:buFont typeface="Arial MT"/>
              <a:buChar char="●"/>
              <a:tabLst>
                <a:tab pos="371475" algn="l"/>
              </a:tabLst>
            </a:pP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The</a:t>
            </a:r>
            <a:r>
              <a:rPr dirty="0" sz="1700" spc="-4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most</a:t>
            </a:r>
            <a:r>
              <a:rPr dirty="0" sz="1700" spc="-3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common</a:t>
            </a:r>
            <a:r>
              <a:rPr dirty="0" sz="1700" spc="-4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histologic</a:t>
            </a:r>
            <a:r>
              <a:rPr dirty="0" sz="1700" spc="-3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type</a:t>
            </a:r>
            <a:r>
              <a:rPr dirty="0" sz="1700" spc="-3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was</a:t>
            </a:r>
            <a:r>
              <a:rPr dirty="0" sz="1700" spc="-2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carcinoma</a:t>
            </a:r>
            <a:r>
              <a:rPr dirty="0" sz="1700" spc="-40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of</a:t>
            </a:r>
            <a:r>
              <a:rPr dirty="0" sz="1700" spc="-35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no</a:t>
            </a:r>
            <a:r>
              <a:rPr dirty="0" sz="1700" spc="-35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special</a:t>
            </a:r>
            <a:r>
              <a:rPr dirty="0" sz="1700" spc="-40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 b="1">
                <a:solidFill>
                  <a:srgbClr val="555755"/>
                </a:solidFill>
                <a:latin typeface="Calibri"/>
                <a:cs typeface="Calibri"/>
              </a:rPr>
              <a:t>type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588412" y="1548537"/>
          <a:ext cx="4030979" cy="3002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5705"/>
                <a:gridCol w="1806575"/>
                <a:gridCol w="942974"/>
              </a:tblGrid>
              <a:tr h="180340">
                <a:tc gridSpan="3">
                  <a:txBody>
                    <a:bodyPr/>
                    <a:lstStyle/>
                    <a:p>
                      <a:pPr marL="147320">
                        <a:lnSpc>
                          <a:spcPts val="1325"/>
                        </a:lnSpc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Histopathologic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characteristics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breast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cancer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diagnostic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0340">
                <a:tc gridSpan="3"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Histological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4945">
                <a:tc gridSpan="2">
                  <a:txBody>
                    <a:bodyPr/>
                    <a:lstStyle/>
                    <a:p>
                      <a:pPr marL="19050">
                        <a:lnSpc>
                          <a:spcPts val="143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Invasive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ductal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carcinoma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ts val="143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45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(75%)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</a:tr>
              <a:tr h="187325">
                <a:tc gridSpan="2">
                  <a:txBody>
                    <a:bodyPr/>
                    <a:lstStyle/>
                    <a:p>
                      <a:pPr marL="19050">
                        <a:lnSpc>
                          <a:spcPts val="1375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Invasive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lobular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carcinoma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ts val="137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(20%)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</a:tr>
              <a:tr h="180340">
                <a:tc gridSpan="2">
                  <a:txBody>
                    <a:bodyPr/>
                    <a:lstStyle/>
                    <a:p>
                      <a:pPr marL="19050">
                        <a:lnSpc>
                          <a:spcPts val="1325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Mixed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ts val="132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(5%)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</a:tr>
              <a:tr h="180340">
                <a:tc gridSpan="3"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Molecular subtypes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9865">
                <a:tc gridSpan="3">
                  <a:txBody>
                    <a:bodyPr/>
                    <a:lstStyle/>
                    <a:p>
                      <a:pPr marL="19050">
                        <a:lnSpc>
                          <a:spcPts val="1275"/>
                        </a:lnSpc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Estrogen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receptor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986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1275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Positive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ts val="127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60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(100%)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1898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1275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Negative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795">
                        <a:lnSpc>
                          <a:spcPts val="1275"/>
                        </a:lnSpc>
                      </a:pPr>
                      <a:r>
                        <a:rPr dirty="0" sz="1100" spc="-50"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189865">
                <a:tc gridSpan="3">
                  <a:txBody>
                    <a:bodyPr/>
                    <a:lstStyle/>
                    <a:p>
                      <a:pPr marL="19050">
                        <a:lnSpc>
                          <a:spcPts val="1275"/>
                        </a:lnSpc>
                      </a:pPr>
                      <a:r>
                        <a:rPr dirty="0" sz="1100" spc="-10" b="1">
                          <a:latin typeface="Calibri"/>
                          <a:cs typeface="Calibri"/>
                        </a:rPr>
                        <a:t>Progesterone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receptor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986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1275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Positive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ts val="127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54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(90%)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1898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1275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Negative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795">
                        <a:lnSpc>
                          <a:spcPts val="127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(8,3%)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1898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127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data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795">
                        <a:lnSpc>
                          <a:spcPts val="127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(1,7%)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189865">
                <a:tc gridSpan="3">
                  <a:txBody>
                    <a:bodyPr/>
                    <a:lstStyle/>
                    <a:p>
                      <a:pPr marL="19050">
                        <a:lnSpc>
                          <a:spcPts val="1275"/>
                        </a:lnSpc>
                      </a:pPr>
                      <a:r>
                        <a:rPr dirty="0" sz="1100" spc="-20" b="1">
                          <a:latin typeface="Calibri"/>
                          <a:cs typeface="Calibri"/>
                        </a:rPr>
                        <a:t>HER-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1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 b="1">
                          <a:latin typeface="Calibri"/>
                          <a:cs typeface="Calibri"/>
                        </a:rPr>
                        <a:t>receptor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986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1275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Positive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ts val="127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(5%)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  <a:tr h="1898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1275"/>
                        </a:lnSpc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Negative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ts val="127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57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(95%)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6" name="object 6" descr=""/>
          <p:cNvGrpSpPr/>
          <p:nvPr/>
        </p:nvGrpSpPr>
        <p:grpSpPr>
          <a:xfrm>
            <a:off x="4840950" y="1646350"/>
            <a:ext cx="3748404" cy="2863850"/>
            <a:chOff x="4840950" y="1646350"/>
            <a:chExt cx="3748404" cy="286385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40950" y="1646350"/>
              <a:ext cx="3747947" cy="143175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0950" y="3078100"/>
              <a:ext cx="3747947" cy="1431750"/>
            </a:xfrm>
            <a:prstGeom prst="rect">
              <a:avLst/>
            </a:prstGeom>
          </p:spPr>
        </p:pic>
      </p:grp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4831424" y="1636825"/>
          <a:ext cx="3843654" cy="2872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4375"/>
                <a:gridCol w="502920"/>
              </a:tblGrid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T w="9525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177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400" spc="-25">
                          <a:latin typeface="Arial MT"/>
                          <a:cs typeface="Arial MT"/>
                        </a:rPr>
                        <a:t>CDI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113919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B w="19050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2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T w="19050">
                      <a:solidFill>
                        <a:srgbClr val="CCCC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476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 spc="-25">
                          <a:latin typeface="Arial MT"/>
                          <a:cs typeface="Arial MT"/>
                        </a:rPr>
                        <a:t>CLI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B="0" marT="32384">
                    <a:lnR w="9525">
                      <a:solidFill>
                        <a:srgbClr val="CCCCCC"/>
                      </a:solidFill>
                      <a:prstDash val="solid"/>
                    </a:lnR>
                    <a:lnT w="19050">
                      <a:solidFill>
                        <a:srgbClr val="CCCCCC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11436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0950" y="1646350"/>
            <a:ext cx="3747947" cy="14317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993" y="250658"/>
            <a:ext cx="134683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Results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7593" y="815594"/>
            <a:ext cx="1617361" cy="14960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33230" y="1165738"/>
            <a:ext cx="639064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1475" indent="-358775">
              <a:lnSpc>
                <a:spcPct val="100000"/>
              </a:lnSpc>
              <a:spcBef>
                <a:spcPts val="100"/>
              </a:spcBef>
              <a:buClr>
                <a:srgbClr val="476559"/>
              </a:buClr>
              <a:buFont typeface="Arial MT"/>
              <a:buChar char="●"/>
              <a:tabLst>
                <a:tab pos="371475" algn="l"/>
              </a:tabLst>
            </a:pP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The</a:t>
            </a:r>
            <a:r>
              <a:rPr dirty="0" sz="1700" spc="-4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most</a:t>
            </a:r>
            <a:r>
              <a:rPr dirty="0" sz="1700" spc="-3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common</a:t>
            </a:r>
            <a:r>
              <a:rPr dirty="0" sz="1700" spc="-40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histologic</a:t>
            </a:r>
            <a:r>
              <a:rPr dirty="0" sz="1700" spc="-3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type</a:t>
            </a:r>
            <a:r>
              <a:rPr dirty="0" sz="1700" spc="-3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555755"/>
                </a:solidFill>
                <a:latin typeface="Calibri"/>
                <a:cs typeface="Calibri"/>
              </a:rPr>
              <a:t>was</a:t>
            </a:r>
            <a:r>
              <a:rPr dirty="0" sz="1700" spc="-25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carcinoma</a:t>
            </a:r>
            <a:r>
              <a:rPr dirty="0" sz="1700" spc="-40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of</a:t>
            </a:r>
            <a:r>
              <a:rPr dirty="0" sz="1700" spc="-35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no</a:t>
            </a:r>
            <a:r>
              <a:rPr dirty="0" sz="1700" spc="-35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555755"/>
                </a:solidFill>
                <a:latin typeface="Calibri"/>
                <a:cs typeface="Calibri"/>
              </a:rPr>
              <a:t>special</a:t>
            </a:r>
            <a:r>
              <a:rPr dirty="0" sz="1700" spc="-40" b="1">
                <a:solidFill>
                  <a:srgbClr val="555755"/>
                </a:solidFill>
                <a:latin typeface="Calibri"/>
                <a:cs typeface="Calibri"/>
              </a:rPr>
              <a:t> </a:t>
            </a:r>
            <a:r>
              <a:rPr dirty="0" sz="1700" spc="-10" b="1">
                <a:solidFill>
                  <a:srgbClr val="555755"/>
                </a:solidFill>
                <a:latin typeface="Calibri"/>
                <a:cs typeface="Calibri"/>
              </a:rPr>
              <a:t>type</a:t>
            </a:r>
            <a:r>
              <a:rPr dirty="0" sz="1700" spc="-10">
                <a:solidFill>
                  <a:srgbClr val="555755"/>
                </a:solidFill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525712" y="2176237"/>
          <a:ext cx="4030979" cy="1116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2280"/>
                <a:gridCol w="942974"/>
              </a:tblGrid>
              <a:tr h="180340">
                <a:tc gridSpan="2"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Molecular subtypes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8279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Luminal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11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(18,3%)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19050">
                        <a:lnSpc>
                          <a:spcPts val="137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Luminal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ts val="137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39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(65%)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marL="19050">
                        <a:lnSpc>
                          <a:spcPts val="1325"/>
                        </a:lnSpc>
                      </a:pPr>
                      <a:r>
                        <a:rPr dirty="0" sz="1200" spc="-20">
                          <a:latin typeface="Calibri"/>
                          <a:cs typeface="Calibri"/>
                        </a:rPr>
                        <a:t>HER-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ts val="132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(5%)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marL="19050">
                        <a:lnSpc>
                          <a:spcPts val="1325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Triple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negative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ts val="132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marL="19050">
                        <a:lnSpc>
                          <a:spcPts val="1325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Unclassifiable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ts val="132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(11,7%)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CCCCCC"/>
                      </a:solidFill>
                      <a:prstDash val="solid"/>
                    </a:lnL>
                    <a:lnR w="9525">
                      <a:solidFill>
                        <a:srgbClr val="CCCCCC"/>
                      </a:solidFill>
                      <a:prstDash val="solid"/>
                    </a:lnR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00685C">
                        <a:alpha val="13938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7804949" y="1646350"/>
            <a:ext cx="784225" cy="29273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2384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254"/>
              </a:spcBef>
            </a:pPr>
            <a:r>
              <a:rPr dirty="0" sz="1400" spc="-10">
                <a:latin typeface="Arial MT"/>
                <a:cs typeface="Arial MT"/>
              </a:rPr>
              <a:t>GATA3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176324" y="3127400"/>
            <a:ext cx="276860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45"/>
              </a:lnSpc>
            </a:pPr>
            <a:r>
              <a:rPr dirty="0" sz="1400" spc="-25">
                <a:latin typeface="Arial MT"/>
                <a:cs typeface="Arial MT"/>
              </a:rPr>
              <a:t>CLI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40950" y="3078099"/>
            <a:ext cx="3747947" cy="1431750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7804949" y="3078099"/>
            <a:ext cx="784225" cy="3213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609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dirty="0" sz="1400" spc="-25">
                <a:latin typeface="Arial MT"/>
                <a:cs typeface="Arial MT"/>
              </a:rPr>
              <a:t>ER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congresso</dc:title>
  <dcterms:created xsi:type="dcterms:W3CDTF">2024-05-31T12:05:33Z</dcterms:created>
  <dcterms:modified xsi:type="dcterms:W3CDTF">2024-05-31T12:05:33Z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